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handoutMasterIdLst>
    <p:handoutMasterId r:id="rId34"/>
  </p:handoutMasterIdLst>
  <p:sldIdLst>
    <p:sldId id="739" r:id="rId2"/>
    <p:sldId id="773" r:id="rId3"/>
    <p:sldId id="774" r:id="rId4"/>
    <p:sldId id="775" r:id="rId5"/>
    <p:sldId id="781" r:id="rId6"/>
    <p:sldId id="776" r:id="rId7"/>
    <p:sldId id="777" r:id="rId8"/>
    <p:sldId id="778" r:id="rId9"/>
    <p:sldId id="779" r:id="rId10"/>
    <p:sldId id="780" r:id="rId11"/>
    <p:sldId id="782" r:id="rId12"/>
    <p:sldId id="783" r:id="rId13"/>
    <p:sldId id="784" r:id="rId14"/>
    <p:sldId id="788" r:id="rId15"/>
    <p:sldId id="785" r:id="rId16"/>
    <p:sldId id="786" r:id="rId17"/>
    <p:sldId id="787" r:id="rId18"/>
    <p:sldId id="789" r:id="rId19"/>
    <p:sldId id="790" r:id="rId20"/>
    <p:sldId id="791" r:id="rId21"/>
    <p:sldId id="792" r:id="rId22"/>
    <p:sldId id="793" r:id="rId23"/>
    <p:sldId id="794" r:id="rId24"/>
    <p:sldId id="796" r:id="rId25"/>
    <p:sldId id="797" r:id="rId26"/>
    <p:sldId id="798" r:id="rId27"/>
    <p:sldId id="802" r:id="rId28"/>
    <p:sldId id="799" r:id="rId29"/>
    <p:sldId id="800" r:id="rId30"/>
    <p:sldId id="801" r:id="rId31"/>
    <p:sldId id="803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C1C"/>
    <a:srgbClr val="C67A48"/>
    <a:srgbClr val="786CAE"/>
    <a:srgbClr val="6EB5AF"/>
    <a:srgbClr val="8FC320"/>
    <a:srgbClr val="33CCCC"/>
    <a:srgbClr val="B5D14F"/>
    <a:srgbClr val="EB5405"/>
    <a:srgbClr val="FFE33A"/>
    <a:srgbClr val="4679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7" autoAdjust="0"/>
    <p:restoredTop sz="98058" autoAdjust="0"/>
  </p:normalViewPr>
  <p:slideViewPr>
    <p:cSldViewPr>
      <p:cViewPr varScale="1">
        <p:scale>
          <a:sx n="112" d="100"/>
          <a:sy n="112" d="100"/>
        </p:scale>
        <p:origin x="1578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12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-241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1DA890-1C3A-4168-9336-7569BD13438D}" type="datetimeFigureOut">
              <a:rPr lang="zh-TW" altLang="en-US" smtClean="0"/>
              <a:pPr/>
              <a:t>2017/9/22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C2F1F-D428-449F-967A-F29989CFB9C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69697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1CE91-3D51-440C-AE01-BB26464EA3B2}" type="datetimeFigureOut">
              <a:rPr lang="zh-TW" altLang="en-US" smtClean="0"/>
              <a:pPr/>
              <a:t>2017/9/22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6B05A9-B499-4E5B-8BFF-1B523649516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9237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書名頁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圖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539750" y="1484784"/>
            <a:ext cx="8064500" cy="3036931"/>
          </a:xfrm>
          <a:ln w="19050" cmpd="sng">
            <a:gradFill>
              <a:gsLst>
                <a:gs pos="0">
                  <a:schemeClr val="bg1"/>
                </a:gs>
                <a:gs pos="68000">
                  <a:srgbClr val="BE2856"/>
                </a:gs>
                <a:gs pos="100000">
                  <a:srgbClr val="3D3B5F"/>
                </a:gs>
              </a:gsLst>
              <a:lin ang="4200000" scaled="0"/>
            </a:gradFill>
          </a:ln>
        </p:spPr>
        <p:txBody>
          <a:bodyPr lIns="252000" tIns="360000" rIns="180000" bIns="72000">
            <a:spAutoFit/>
          </a:bodyPr>
          <a:lstStyle>
            <a:lvl1pPr>
              <a:lnSpc>
                <a:spcPts val="2400"/>
              </a:lnSpc>
              <a:defRPr sz="2200" b="0">
                <a:solidFill>
                  <a:schemeClr val="tx1"/>
                </a:solidFill>
              </a:defRPr>
            </a:lvl1pPr>
            <a:lvl2pPr>
              <a:defRPr>
                <a:solidFill>
                  <a:srgbClr val="8FC320"/>
                </a:solidFill>
              </a:defRPr>
            </a:lvl2pPr>
            <a:lvl3pPr>
              <a:defRPr>
                <a:solidFill>
                  <a:srgbClr val="00B050"/>
                </a:solidFill>
              </a:defRPr>
            </a:lvl3pPr>
            <a:lvl5pPr>
              <a:buClr>
                <a:srgbClr val="B5D14F"/>
              </a:buClr>
              <a:buFont typeface="Wingdings" pitchFamily="2" charset="2"/>
              <a:buChar char="n"/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altLang="zh-TW" dirty="0"/>
          </a:p>
          <a:p>
            <a:pPr lvl="4"/>
            <a:endParaRPr lang="zh-TW" altLang="en-US" dirty="0"/>
          </a:p>
        </p:txBody>
      </p:sp>
      <p:sp>
        <p:nvSpPr>
          <p:cNvPr id="6" name="文字版面配置區 8"/>
          <p:cNvSpPr>
            <a:spLocks noGrp="1"/>
          </p:cNvSpPr>
          <p:nvPr>
            <p:ph type="body" sz="quarter" idx="12"/>
          </p:nvPr>
        </p:nvSpPr>
        <p:spPr>
          <a:xfrm>
            <a:off x="467544" y="1196753"/>
            <a:ext cx="4680520" cy="504056"/>
          </a:xfrm>
          <a:gradFill flip="none" rotWithShape="1">
            <a:gsLst>
              <a:gs pos="0">
                <a:schemeClr val="bg1"/>
              </a:gs>
              <a:gs pos="50000">
                <a:srgbClr val="BE2856"/>
              </a:gs>
              <a:gs pos="100000">
                <a:srgbClr val="3D3B5F"/>
              </a:gs>
            </a:gsLst>
            <a:lin ang="14400000" scaled="0"/>
            <a:tileRect/>
          </a:gra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none"/>
        </p:style>
        <p:txBody>
          <a:bodyPr lIns="180000" tIns="72000"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="1" i="0" u="none" baseline="0">
                <a:solidFill>
                  <a:schemeClr val="bg1"/>
                </a:solidFill>
                <a:latin typeface="Arial Black" pitchFamily="34" charset="0"/>
                <a:ea typeface="+mj-ea"/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grpSp>
        <p:nvGrpSpPr>
          <p:cNvPr id="17" name="群組 16"/>
          <p:cNvGrpSpPr/>
          <p:nvPr userDrawn="1"/>
        </p:nvGrpSpPr>
        <p:grpSpPr>
          <a:xfrm>
            <a:off x="642412" y="6200929"/>
            <a:ext cx="1049268" cy="503533"/>
            <a:chOff x="899592" y="6237835"/>
            <a:chExt cx="1049268" cy="503533"/>
          </a:xfrm>
        </p:grpSpPr>
        <p:sp>
          <p:nvSpPr>
            <p:cNvPr id="18" name="弧形向右箭號 17"/>
            <p:cNvSpPr/>
            <p:nvPr/>
          </p:nvSpPr>
          <p:spPr>
            <a:xfrm rot="612716">
              <a:off x="899592" y="6237835"/>
              <a:ext cx="440592" cy="503533"/>
            </a:xfrm>
            <a:prstGeom prst="curvedRightArrow">
              <a:avLst/>
            </a:prstGeom>
            <a:gradFill>
              <a:gsLst>
                <a:gs pos="0">
                  <a:schemeClr val="bg1"/>
                </a:gs>
                <a:gs pos="50000">
                  <a:srgbClr val="BE2856"/>
                </a:gs>
                <a:gs pos="100000">
                  <a:srgbClr val="3D3B5F"/>
                </a:gs>
              </a:gsLst>
              <a:lin ang="3600000" scaled="0"/>
            </a:gra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940748" y="6304512"/>
              <a:ext cx="1008112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 rtlCol="0">
              <a:spAutoFit/>
            </a:bodyPr>
            <a:lstStyle/>
            <a:p>
              <a:r>
                <a:rPr lang="zh-TW" altLang="en-US" sz="1400" b="1" dirty="0">
                  <a:solidFill>
                    <a:srgbClr val="3D3B5F"/>
                  </a:solidFill>
                </a:rPr>
                <a:t>續下頁</a:t>
              </a:r>
            </a:p>
          </p:txBody>
        </p:sp>
      </p:grpSp>
      <p:cxnSp>
        <p:nvCxnSpPr>
          <p:cNvPr id="8" name="直線單箭頭接點 7"/>
          <p:cNvCxnSpPr/>
          <p:nvPr userDrawn="1"/>
        </p:nvCxnSpPr>
        <p:spPr>
          <a:xfrm>
            <a:off x="1979712" y="6021288"/>
            <a:ext cx="360040" cy="648072"/>
          </a:xfrm>
          <a:prstGeom prst="straightConnector1">
            <a:avLst/>
          </a:prstGeom>
          <a:ln>
            <a:solidFill>
              <a:srgbClr val="BE2856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 userDrawn="1"/>
        </p:nvCxnSpPr>
        <p:spPr>
          <a:xfrm>
            <a:off x="2627784" y="6237312"/>
            <a:ext cx="2232248" cy="0"/>
          </a:xfrm>
          <a:prstGeom prst="line">
            <a:avLst/>
          </a:prstGeom>
          <a:ln w="38100" cmpd="sng">
            <a:solidFill>
              <a:srgbClr val="BE28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 userDrawn="1"/>
        </p:nvSpPr>
        <p:spPr>
          <a:xfrm>
            <a:off x="5292080" y="5949280"/>
            <a:ext cx="360040" cy="432048"/>
          </a:xfrm>
          <a:prstGeom prst="rect">
            <a:avLst/>
          </a:prstGeom>
          <a:solidFill>
            <a:srgbClr val="4679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5868144" y="5949280"/>
            <a:ext cx="360040" cy="432048"/>
          </a:xfrm>
          <a:prstGeom prst="rect">
            <a:avLst/>
          </a:prstGeom>
          <a:solidFill>
            <a:srgbClr val="8F3B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群組 15"/>
          <p:cNvGrpSpPr/>
          <p:nvPr userDrawn="1"/>
        </p:nvGrpSpPr>
        <p:grpSpPr>
          <a:xfrm>
            <a:off x="6732240" y="5605200"/>
            <a:ext cx="579124" cy="646331"/>
            <a:chOff x="6732240" y="5605200"/>
            <a:chExt cx="579124" cy="646331"/>
          </a:xfrm>
          <a:solidFill>
            <a:srgbClr val="8FC320"/>
          </a:solidFill>
        </p:grpSpPr>
        <p:sp>
          <p:nvSpPr>
            <p:cNvPr id="12" name="橢圓形圖說文字 11"/>
            <p:cNvSpPr/>
            <p:nvPr userDrawn="1"/>
          </p:nvSpPr>
          <p:spPr>
            <a:xfrm flipH="1">
              <a:off x="6732240" y="5622113"/>
              <a:ext cx="579124" cy="579126"/>
            </a:xfrm>
            <a:prstGeom prst="wedgeEllipseCallout">
              <a:avLst>
                <a:gd name="adj1" fmla="val -47623"/>
                <a:gd name="adj2" fmla="val 4642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B5D14F"/>
                </a:solidFill>
              </a:endParaRPr>
            </a:p>
          </p:txBody>
        </p:sp>
        <p:sp>
          <p:nvSpPr>
            <p:cNvPr id="13" name="文字方塊 12"/>
            <p:cNvSpPr txBox="1"/>
            <p:nvPr userDrawn="1"/>
          </p:nvSpPr>
          <p:spPr>
            <a:xfrm>
              <a:off x="6778800" y="5605200"/>
              <a:ext cx="4974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zh-TW" altLang="en-US" sz="2400" b="1" dirty="0">
                  <a:solidFill>
                    <a:schemeClr val="bg2"/>
                  </a:solidFill>
                </a:rPr>
                <a:t>回</a:t>
              </a:r>
              <a:endParaRPr lang="en-US" altLang="zh-TW" sz="2400" b="1" dirty="0">
                <a:solidFill>
                  <a:schemeClr val="bg2"/>
                </a:solidFill>
              </a:endParaRPr>
            </a:p>
            <a:p>
              <a:r>
                <a:rPr lang="zh-TW" altLang="en-US" sz="1800" b="1" baseline="20000" dirty="0">
                  <a:solidFill>
                    <a:schemeClr val="bg2"/>
                  </a:solidFill>
                </a:rPr>
                <a:t>首頁</a:t>
              </a:r>
            </a:p>
          </p:txBody>
        </p:sp>
      </p:grpSp>
      <p:sp>
        <p:nvSpPr>
          <p:cNvPr id="20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7668344" y="6021288"/>
            <a:ext cx="1249200" cy="468000"/>
          </a:xfrm>
          <a:gradFill>
            <a:gsLst>
              <a:gs pos="0">
                <a:schemeClr val="bg1"/>
              </a:gs>
              <a:gs pos="50000">
                <a:srgbClr val="BE2856"/>
              </a:gs>
              <a:gs pos="100000">
                <a:srgbClr val="3D3B5F"/>
              </a:gs>
            </a:gsLst>
            <a:lin ang="36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章名頁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9"/>
          <p:cNvSpPr>
            <a:spLocks noGrp="1"/>
          </p:cNvSpPr>
          <p:nvPr>
            <p:ph type="body" sz="quarter" idx="17"/>
          </p:nvPr>
        </p:nvSpPr>
        <p:spPr>
          <a:xfrm>
            <a:off x="857224" y="4286256"/>
            <a:ext cx="8072494" cy="1143008"/>
          </a:xfrm>
          <a:noFill/>
          <a:ln w="12700" cap="rnd">
            <a:noFill/>
            <a:round/>
          </a:ln>
          <a:effectLst/>
        </p:spPr>
        <p:txBody>
          <a:bodyPr lIns="0" tIns="0" rIns="0" bIns="0" numCol="2" anchor="ctr" anchorCtr="0">
            <a:noAutofit/>
          </a:bodyPr>
          <a:lstStyle>
            <a:lvl1pPr>
              <a:lnSpc>
                <a:spcPts val="2400"/>
              </a:lnSpc>
              <a:spcBef>
                <a:spcPts val="500"/>
              </a:spcBef>
              <a:defRPr kumimoji="0" lang="zh-TW" altLang="en-US" sz="2000" b="1" u="none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j-ea"/>
                <a:cs typeface="+mn-cs"/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16"/>
          </p:nvPr>
        </p:nvSpPr>
        <p:spPr>
          <a:xfrm>
            <a:off x="3500430" y="1142984"/>
            <a:ext cx="5357850" cy="1565366"/>
          </a:xfrm>
          <a:noFill/>
          <a:ln w="15875" cap="rnd">
            <a:noFill/>
            <a:round/>
          </a:ln>
          <a:effectLst/>
        </p:spPr>
        <p:txBody>
          <a:bodyPr lIns="144000" tIns="72000" rIns="288000" anchor="ctr" anchorCtr="0">
            <a:noAutofit/>
          </a:bodyPr>
          <a:lstStyle>
            <a:lvl1pPr>
              <a:lnSpc>
                <a:spcPts val="2300"/>
              </a:lnSpc>
              <a:spcBef>
                <a:spcPts val="0"/>
              </a:spcBef>
              <a:spcAft>
                <a:spcPts val="600"/>
              </a:spcAft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15" name="文字版面配置區 13"/>
          <p:cNvSpPr>
            <a:spLocks noGrp="1"/>
          </p:cNvSpPr>
          <p:nvPr>
            <p:ph type="body" sz="quarter" idx="15" hasCustomPrompt="1"/>
          </p:nvPr>
        </p:nvSpPr>
        <p:spPr>
          <a:xfrm>
            <a:off x="1071538" y="3357562"/>
            <a:ext cx="7786742" cy="714380"/>
          </a:xfrm>
          <a:effectLst/>
        </p:spPr>
        <p:txBody>
          <a:bodyPr anchor="ctr" anchorCtr="0">
            <a:noAutofit/>
          </a:bodyPr>
          <a:lstStyle>
            <a:lvl1pPr algn="l">
              <a:lnSpc>
                <a:spcPts val="4800"/>
              </a:lnSpc>
              <a:spcBef>
                <a:spcPts val="0"/>
              </a:spcBef>
              <a:defRPr sz="4400" b="1" u="none" cap="none" spc="0" baseline="0">
                <a:ln w="15875">
                  <a:noFill/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</a:defRPr>
            </a:lvl1pPr>
          </a:lstStyle>
          <a:p>
            <a:pPr lvl="0"/>
            <a:r>
              <a:rPr lang="zh-TW" altLang="en-US" dirty="0"/>
              <a:t>按一以輯母片文字樣式</a:t>
            </a:r>
          </a:p>
        </p:txBody>
      </p:sp>
      <p:sp>
        <p:nvSpPr>
          <p:cNvPr id="11" name="矩形 10"/>
          <p:cNvSpPr/>
          <p:nvPr userDrawn="1"/>
        </p:nvSpPr>
        <p:spPr>
          <a:xfrm flipV="1">
            <a:off x="71470" y="2857496"/>
            <a:ext cx="9000000" cy="300039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 userDrawn="1"/>
        </p:nvSpPr>
        <p:spPr>
          <a:xfrm flipV="1">
            <a:off x="755576" y="2564936"/>
            <a:ext cx="2357454" cy="288000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版面配置區 13"/>
          <p:cNvSpPr>
            <a:spLocks noGrp="1"/>
          </p:cNvSpPr>
          <p:nvPr>
            <p:ph type="body" sz="quarter" idx="14"/>
          </p:nvPr>
        </p:nvSpPr>
        <p:spPr>
          <a:xfrm>
            <a:off x="1052198" y="2065408"/>
            <a:ext cx="1800200" cy="863526"/>
          </a:xfrm>
        </p:spPr>
        <p:txBody>
          <a:bodyPr anchor="ctr" anchorCtr="0">
            <a:noAutofit/>
          </a:bodyPr>
          <a:lstStyle>
            <a:lvl1pPr>
              <a:lnSpc>
                <a:spcPts val="4800"/>
              </a:lnSpc>
              <a:spcBef>
                <a:spcPts val="0"/>
              </a:spcBef>
              <a:defRPr sz="10000" b="1" u="none" cap="none" spc="0" baseline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defRPr>
            </a:lvl1pPr>
          </a:lstStyle>
          <a:p>
            <a:pPr lvl="0"/>
            <a:r>
              <a:rPr lang="zh-TW" altLang="en-US" dirty="0"/>
              <a:t>按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X章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sz="quarter" idx="10"/>
          </p:nvPr>
        </p:nvSpPr>
        <p:spPr>
          <a:xfrm>
            <a:off x="431999" y="1364512"/>
            <a:ext cx="8280000" cy="5160832"/>
          </a:xfrm>
        </p:spPr>
        <p:txBody>
          <a:bodyPr/>
          <a:lstStyle>
            <a:lvl2pPr>
              <a:defRPr kumimoji="0" lang="zh-TW" altLang="en-US" sz="2800" b="1" kern="1200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0" indent="0">
              <a:defRPr kumimoji="0" lang="zh-TW" altLang="en-US" sz="2500" b="1" u="dottedHeavy" kern="1200" baseline="0" dirty="0" smtClean="0">
                <a:solidFill>
                  <a:srgbClr val="C67A48"/>
                </a:solidFill>
                <a:latin typeface="+mj-ea"/>
                <a:ea typeface="+mj-ea"/>
                <a:cs typeface="+mn-cs"/>
              </a:defRPr>
            </a:lvl3pPr>
            <a:lvl4pPr>
              <a:spcAft>
                <a:spcPts val="200"/>
              </a:spcAft>
              <a:defRPr/>
            </a:lvl4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marL="0" lvl="1" indent="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3">
                  <a:lumMod val="75000"/>
                </a:schemeClr>
              </a:buClr>
              <a:buSzPct val="90000"/>
              <a:buFontTx/>
              <a:buNone/>
            </a:pPr>
            <a:r>
              <a:rPr lang="zh-TW" altLang="en-US" dirty="0"/>
              <a:t>第二層</a:t>
            </a:r>
          </a:p>
          <a:p>
            <a:pPr marL="360000" lvl="2" indent="-360000" algn="l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AE2A7F"/>
              </a:buClr>
              <a:buSzPct val="90000"/>
              <a:buFontTx/>
              <a:buNone/>
            </a:pPr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grpSp>
        <p:nvGrpSpPr>
          <p:cNvPr id="2" name="群組 1"/>
          <p:cNvGrpSpPr/>
          <p:nvPr userDrawn="1"/>
        </p:nvGrpSpPr>
        <p:grpSpPr>
          <a:xfrm>
            <a:off x="8286776" y="6160557"/>
            <a:ext cx="579124" cy="652819"/>
            <a:chOff x="8286776" y="6160557"/>
            <a:chExt cx="579124" cy="652819"/>
          </a:xfrm>
        </p:grpSpPr>
        <p:sp>
          <p:nvSpPr>
            <p:cNvPr id="4" name="橢圓形圖說文字 3"/>
            <p:cNvSpPr/>
            <p:nvPr/>
          </p:nvSpPr>
          <p:spPr>
            <a:xfrm flipH="1">
              <a:off x="8286776" y="6160557"/>
              <a:ext cx="579124" cy="579126"/>
            </a:xfrm>
            <a:prstGeom prst="wedgeEllipseCallout">
              <a:avLst>
                <a:gd name="adj1" fmla="val -47623"/>
                <a:gd name="adj2" fmla="val 46426"/>
              </a:avLst>
            </a:prstGeom>
            <a:solidFill>
              <a:srgbClr val="1C1C1C">
                <a:alpha val="9058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B5D14F"/>
                </a:solidFill>
              </a:endParaRPr>
            </a:p>
          </p:txBody>
        </p:sp>
        <p:sp>
          <p:nvSpPr>
            <p:cNvPr id="6" name="文字方塊 5">
              <a:hlinkClick r:id="rId2" action="ppaction://hlinksldjump"/>
            </p:cNvPr>
            <p:cNvSpPr txBox="1"/>
            <p:nvPr/>
          </p:nvSpPr>
          <p:spPr>
            <a:xfrm>
              <a:off x="8327600" y="6167045"/>
              <a:ext cx="4974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zh-TW" altLang="en-US" sz="2400" b="1" dirty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回</a:t>
              </a:r>
              <a:endParaRPr lang="en-US" altLang="zh-TW" sz="2400" b="1" dirty="0"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  <a:p>
              <a:r>
                <a:rPr lang="zh-TW" altLang="en-US" sz="1800" b="1" baseline="20000" dirty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首頁</a:t>
              </a:r>
            </a:p>
          </p:txBody>
        </p:sp>
      </p:grpSp>
      <p:sp>
        <p:nvSpPr>
          <p:cNvPr id="8" name="標題版面配置區 21"/>
          <p:cNvSpPr>
            <a:spLocks noGrp="1"/>
          </p:cNvSpPr>
          <p:nvPr userDrawn="1">
            <p:ph type="title"/>
          </p:nvPr>
        </p:nvSpPr>
        <p:spPr>
          <a:xfrm>
            <a:off x="422936" y="764704"/>
            <a:ext cx="8325528" cy="576064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dirty="0"/>
              <a:t>按一下以編輯母片標題樣式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570542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sz="quarter" idx="10"/>
          </p:nvPr>
        </p:nvSpPr>
        <p:spPr>
          <a:xfrm>
            <a:off x="431999" y="741600"/>
            <a:ext cx="8280000" cy="5760000"/>
          </a:xfrm>
        </p:spPr>
        <p:txBody>
          <a:bodyPr/>
          <a:lstStyle>
            <a:lvl2pPr>
              <a:defRPr kumimoji="0" lang="zh-TW" altLang="en-US" sz="2800" b="1" kern="1200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0" indent="0">
              <a:defRPr kumimoji="0" lang="zh-TW" altLang="en-US" sz="2500" b="1" u="dottedHeavy" kern="1200" baseline="0" dirty="0" smtClean="0">
                <a:solidFill>
                  <a:srgbClr val="C67A48"/>
                </a:solidFill>
                <a:latin typeface="+mj-ea"/>
                <a:ea typeface="+mj-ea"/>
                <a:cs typeface="+mn-cs"/>
              </a:defRPr>
            </a:lvl3pPr>
            <a:lvl4pPr>
              <a:spcAft>
                <a:spcPts val="200"/>
              </a:spcAft>
              <a:defRPr/>
            </a:lvl4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marL="0" lvl="1" indent="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3">
                  <a:lumMod val="75000"/>
                </a:schemeClr>
              </a:buClr>
              <a:buSzPct val="90000"/>
              <a:buFontTx/>
              <a:buNone/>
            </a:pPr>
            <a:r>
              <a:rPr lang="zh-TW" altLang="en-US" dirty="0"/>
              <a:t>第二層</a:t>
            </a:r>
          </a:p>
          <a:p>
            <a:pPr marL="360000" lvl="2" indent="-360000" algn="l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AE2A7F"/>
              </a:buClr>
              <a:buSzPct val="90000"/>
              <a:buFontTx/>
              <a:buNone/>
            </a:pPr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482277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sz="quarter" idx="10"/>
          </p:nvPr>
        </p:nvSpPr>
        <p:spPr>
          <a:xfrm>
            <a:off x="431999" y="741600"/>
            <a:ext cx="8280000" cy="5760000"/>
          </a:xfrm>
        </p:spPr>
        <p:txBody>
          <a:bodyPr/>
          <a:lstStyle>
            <a:lvl2pPr>
              <a:defRPr kumimoji="0" lang="zh-TW" altLang="en-US" sz="2800" b="1" kern="1200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0" indent="0">
              <a:defRPr kumimoji="0" lang="zh-TW" altLang="en-US" sz="2500" b="1" u="dottedHeavy" kern="1200" baseline="0" dirty="0" smtClean="0">
                <a:solidFill>
                  <a:srgbClr val="C67A48"/>
                </a:solidFill>
                <a:latin typeface="+mj-ea"/>
                <a:ea typeface="+mj-ea"/>
                <a:cs typeface="+mn-cs"/>
              </a:defRPr>
            </a:lvl3pPr>
            <a:lvl4pPr>
              <a:spcAft>
                <a:spcPts val="200"/>
              </a:spcAft>
              <a:defRPr/>
            </a:lvl4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marL="0" lvl="1" indent="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3">
                  <a:lumMod val="75000"/>
                </a:schemeClr>
              </a:buClr>
              <a:buSzPct val="90000"/>
              <a:buFontTx/>
              <a:buNone/>
            </a:pPr>
            <a:r>
              <a:rPr lang="zh-TW" altLang="en-US" dirty="0"/>
              <a:t>第二層</a:t>
            </a:r>
          </a:p>
          <a:p>
            <a:pPr marL="360000" lvl="2" indent="-360000" algn="l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AE2A7F"/>
              </a:buClr>
              <a:buSzPct val="90000"/>
              <a:buFontTx/>
              <a:buNone/>
            </a:pPr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grpSp>
        <p:nvGrpSpPr>
          <p:cNvPr id="7" name="群組 6"/>
          <p:cNvGrpSpPr/>
          <p:nvPr userDrawn="1"/>
        </p:nvGrpSpPr>
        <p:grpSpPr>
          <a:xfrm>
            <a:off x="8286776" y="6160557"/>
            <a:ext cx="579124" cy="652819"/>
            <a:chOff x="8286776" y="6160557"/>
            <a:chExt cx="579124" cy="652819"/>
          </a:xfrm>
        </p:grpSpPr>
        <p:sp>
          <p:nvSpPr>
            <p:cNvPr id="4" name="橢圓形圖說文字 3"/>
            <p:cNvSpPr/>
            <p:nvPr/>
          </p:nvSpPr>
          <p:spPr>
            <a:xfrm flipH="1">
              <a:off x="8286776" y="6160557"/>
              <a:ext cx="579124" cy="579126"/>
            </a:xfrm>
            <a:prstGeom prst="wedgeEllipseCallout">
              <a:avLst>
                <a:gd name="adj1" fmla="val -47623"/>
                <a:gd name="adj2" fmla="val 46426"/>
              </a:avLst>
            </a:prstGeom>
            <a:solidFill>
              <a:srgbClr val="786CAE">
                <a:alpha val="9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B5D14F"/>
                </a:solidFill>
              </a:endParaRPr>
            </a:p>
          </p:txBody>
        </p:sp>
        <p:sp>
          <p:nvSpPr>
            <p:cNvPr id="6" name="文字方塊 5">
              <a:hlinkClick r:id="rId2" action="ppaction://hlinksldjump"/>
            </p:cNvPr>
            <p:cNvSpPr txBox="1"/>
            <p:nvPr/>
          </p:nvSpPr>
          <p:spPr>
            <a:xfrm>
              <a:off x="8327600" y="6167045"/>
              <a:ext cx="4974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zh-TW" altLang="en-US" sz="2400" b="1" dirty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回</a:t>
              </a:r>
              <a:endParaRPr lang="en-US" altLang="zh-TW" sz="2400" b="1" dirty="0"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  <a:p>
              <a:r>
                <a:rPr lang="zh-TW" altLang="en-US" sz="1800" b="1" baseline="20000" dirty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首頁</a:t>
              </a: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>
          <a:xfrm>
            <a:off x="432000" y="1100834"/>
            <a:ext cx="8280000" cy="5400000"/>
          </a:xfrm>
        </p:spPr>
        <p:txBody>
          <a:bodyPr/>
          <a:lstStyle>
            <a:lvl2pPr>
              <a:defRPr kumimoji="0" lang="zh-TW" altLang="en-US" sz="2800" b="1" kern="1200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2pPr>
            <a:lvl3pPr>
              <a:defRPr>
                <a:solidFill>
                  <a:srgbClr val="C67A48"/>
                </a:solidFill>
              </a:defRPr>
            </a:lvl3pPr>
            <a:lvl4pPr>
              <a:spcAft>
                <a:spcPts val="200"/>
              </a:spcAft>
              <a:defRPr/>
            </a:lvl4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marL="0" lvl="1" indent="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3">
                  <a:lumMod val="75000"/>
                </a:schemeClr>
              </a:buClr>
              <a:buSzPct val="90000"/>
              <a:buFontTx/>
              <a:buNone/>
            </a:pPr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文字_雙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>
          <a:xfrm>
            <a:off x="431999" y="648000"/>
            <a:ext cx="4067993" cy="5760000"/>
          </a:xfrm>
        </p:spPr>
        <p:txBody>
          <a:bodyPr/>
          <a:lstStyle>
            <a:lvl2pPr>
              <a:defRPr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>
                <a:solidFill>
                  <a:srgbClr val="00B050"/>
                </a:solidFill>
              </a:defRPr>
            </a:lvl3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1"/>
          </p:nvPr>
        </p:nvSpPr>
        <p:spPr>
          <a:xfrm>
            <a:off x="4572000" y="648000"/>
            <a:ext cx="3960812" cy="5760000"/>
          </a:xfrm>
        </p:spPr>
        <p:txBody>
          <a:bodyPr/>
          <a:lstStyle>
            <a:lvl2pPr>
              <a:defRPr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>
                <a:solidFill>
                  <a:srgbClr val="00B050"/>
                </a:solidFill>
              </a:defRPr>
            </a:lvl3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_雙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>
          <a:xfrm>
            <a:off x="432000" y="1007999"/>
            <a:ext cx="4067992" cy="5400000"/>
          </a:xfrm>
        </p:spPr>
        <p:txBody>
          <a:bodyPr/>
          <a:lstStyle>
            <a:lvl2pPr>
              <a:defRPr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>
                <a:solidFill>
                  <a:srgbClr val="00B050"/>
                </a:solidFill>
              </a:defRPr>
            </a:lvl3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1"/>
          </p:nvPr>
        </p:nvSpPr>
        <p:spPr>
          <a:xfrm>
            <a:off x="4572000" y="1008000"/>
            <a:ext cx="3960000" cy="5400000"/>
          </a:xfrm>
        </p:spPr>
        <p:txBody>
          <a:bodyPr/>
          <a:lstStyle>
            <a:lvl2pPr>
              <a:defRPr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>
                <a:solidFill>
                  <a:srgbClr val="00B050"/>
                </a:solidFill>
              </a:defRPr>
            </a:lvl3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範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539750" y="1268072"/>
            <a:ext cx="8064500" cy="1728880"/>
          </a:xfrm>
          <a:ln w="19050" cmpd="sng">
            <a:gradFill>
              <a:gsLst>
                <a:gs pos="0">
                  <a:schemeClr val="bg1"/>
                </a:gs>
                <a:gs pos="68000">
                  <a:srgbClr val="EB5405"/>
                </a:gs>
                <a:gs pos="100000">
                  <a:srgbClr val="EB5405"/>
                </a:gs>
              </a:gsLst>
              <a:lin ang="4200000" scaled="0"/>
            </a:gradFill>
          </a:ln>
        </p:spPr>
        <p:txBody>
          <a:bodyPr wrap="square" lIns="252000" tIns="360000" rIns="180000" bIns="72000">
            <a:noAutofit/>
          </a:bodyPr>
          <a:lstStyle>
            <a:lvl1pPr>
              <a:lnSpc>
                <a:spcPts val="2400"/>
              </a:lnSpc>
              <a:spcBef>
                <a:spcPts val="600"/>
              </a:spcBef>
              <a:defRPr sz="1800" b="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6" name="文字版面配置區 8"/>
          <p:cNvSpPr>
            <a:spLocks noGrp="1"/>
          </p:cNvSpPr>
          <p:nvPr>
            <p:ph type="body" sz="quarter" idx="12"/>
          </p:nvPr>
        </p:nvSpPr>
        <p:spPr>
          <a:xfrm>
            <a:off x="467544" y="987970"/>
            <a:ext cx="4383998" cy="488201"/>
          </a:xfrm>
          <a:gradFill flip="none" rotWithShape="1">
            <a:gsLst>
              <a:gs pos="0">
                <a:schemeClr val="bg1"/>
              </a:gs>
              <a:gs pos="50000">
                <a:srgbClr val="EB5405"/>
              </a:gs>
              <a:gs pos="100000">
                <a:schemeClr val="accent6"/>
              </a:gs>
            </a:gsLst>
            <a:lin ang="14400000" scaled="0"/>
            <a:tileRect/>
          </a:gradFill>
          <a:ln w="1905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none"/>
        </p:style>
        <p:txBody>
          <a:bodyPr wrap="none" lIns="180000" tIns="72000" rIns="540000" anchor="ctr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="1" i="0" u="none" baseline="0">
                <a:solidFill>
                  <a:schemeClr val="bg1"/>
                </a:solidFill>
                <a:latin typeface="Arial Black" pitchFamily="34" charset="0"/>
                <a:ea typeface="+mj-ea"/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836712"/>
            <a:ext cx="8153400" cy="576064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dirty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484784"/>
            <a:ext cx="8153400" cy="452628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lvl="0" eaLnBrk="1" latinLnBrk="0" hangingPunct="1"/>
            <a:r>
              <a:rPr kumimoji="0" lang="zh-TW" altLang="en-US" dirty="0"/>
              <a:t>按一下以編輯母片文字樣式</a:t>
            </a:r>
          </a:p>
          <a:p>
            <a:pPr lvl="1" eaLnBrk="1" latinLnBrk="0" hangingPunct="1"/>
            <a:r>
              <a:rPr kumimoji="0" lang="zh-TW" altLang="en-US" dirty="0"/>
              <a:t>第二層</a:t>
            </a:r>
          </a:p>
          <a:p>
            <a:pPr lvl="2" eaLnBrk="1" latinLnBrk="0" hangingPunct="1"/>
            <a:r>
              <a:rPr kumimoji="0" lang="zh-TW" altLang="en-US" dirty="0"/>
              <a:t>第三層</a:t>
            </a:r>
          </a:p>
          <a:p>
            <a:pPr lvl="3" eaLnBrk="1" latinLnBrk="0" hangingPunct="1"/>
            <a:r>
              <a:rPr kumimoji="0" lang="zh-TW" altLang="en-US" dirty="0"/>
              <a:t>第四層</a:t>
            </a:r>
            <a:endParaRPr kumimoji="0" lang="en-US" altLang="zh-TW" dirty="0"/>
          </a:p>
          <a:p>
            <a:pPr lvl="4" eaLnBrk="1" latinLnBrk="0" hangingPunct="1"/>
            <a:r>
              <a:rPr kumimoji="0" lang="zh-TW" altLang="en-US" dirty="0"/>
              <a:t>第五層</a:t>
            </a:r>
            <a:endParaRPr kumimoji="0" lang="en-US" altLang="zh-TW" dirty="0"/>
          </a:p>
          <a:p>
            <a:pPr lvl="5" eaLnBrk="1" latinLnBrk="0" hangingPunct="1"/>
            <a:endParaRPr kumimoji="0" lang="en-US" altLang="zh-TW" dirty="0"/>
          </a:p>
          <a:p>
            <a:pPr lvl="5" eaLnBrk="1" latinLnBrk="0" hangingPunct="1"/>
            <a:endParaRPr kumimoji="0" lang="en-US" altLang="zh-TW" dirty="0"/>
          </a:p>
          <a:p>
            <a:pPr lvl="5" eaLnBrk="1" latinLnBrk="0" hangingPunct="1"/>
            <a:endParaRPr kumimoji="0" lang="en-US" altLang="zh-TW" dirty="0"/>
          </a:p>
          <a:p>
            <a:pPr lvl="6" eaLnBrk="1" latinLnBrk="0" hangingPunct="1"/>
            <a:endParaRPr kumimoji="0" lang="en-US" altLang="zh-TW" dirty="0"/>
          </a:p>
          <a:p>
            <a:pPr lvl="5" eaLnBrk="1" latinLnBrk="0" hangingPunct="1"/>
            <a:endParaRPr kumimoji="0" lang="en-US" altLang="zh-TW" dirty="0"/>
          </a:p>
          <a:p>
            <a:pPr lvl="5" eaLnBrk="1" latinLnBrk="0" hangingPunct="1"/>
            <a:endParaRPr kumimoji="0" lang="en-US" altLang="zh-TW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8" r:id="rId2"/>
    <p:sldLayoutId id="2147483694" r:id="rId3"/>
    <p:sldLayoutId id="2147483693" r:id="rId4"/>
    <p:sldLayoutId id="2147483682" r:id="rId5"/>
    <p:sldLayoutId id="2147483677" r:id="rId6"/>
    <p:sldLayoutId id="2147483691" r:id="rId7"/>
    <p:sldLayoutId id="2147483692" r:id="rId8"/>
    <p:sldLayoutId id="2147483684" r:id="rId9"/>
    <p:sldLayoutId id="2147483690" r:id="rId10"/>
  </p:sldLayoutIdLst>
  <p:txStyles>
    <p:titleStyle>
      <a:lvl1pPr marL="216000" indent="-216000" algn="l" rtl="0" eaLnBrk="1" latinLnBrk="0" hangingPunct="1">
        <a:lnSpc>
          <a:spcPts val="3400"/>
        </a:lnSpc>
        <a:spcBef>
          <a:spcPct val="0"/>
        </a:spcBef>
        <a:buSzPct val="80000"/>
        <a:buFontTx/>
        <a:buNone/>
        <a:defRPr kumimoji="0" sz="3200" b="1" u="none" kern="1200" baseline="0">
          <a:solidFill>
            <a:schemeClr val="tx1">
              <a:lumMod val="65000"/>
              <a:lumOff val="35000"/>
            </a:schemeClr>
          </a:solidFill>
          <a:latin typeface="Arial" pitchFamily="34" charset="0"/>
          <a:ea typeface="+mj-ea"/>
          <a:cs typeface="+mj-cs"/>
        </a:defRPr>
      </a:lvl1pPr>
    </p:titleStyle>
    <p:bodyStyle>
      <a:lvl1pPr marL="0" indent="0" algn="l" rtl="0" eaLnBrk="1" latinLnBrk="0" hangingPunct="1">
        <a:lnSpc>
          <a:spcPct val="150000"/>
        </a:lnSpc>
        <a:spcBef>
          <a:spcPts val="0"/>
        </a:spcBef>
        <a:buClr>
          <a:schemeClr val="accent3">
            <a:lumMod val="75000"/>
          </a:schemeClr>
        </a:buClr>
        <a:buSzPct val="100000"/>
        <a:buFontTx/>
        <a:buNone/>
        <a:defRPr kumimoji="0" sz="3200" b="1" u="none" kern="1200" baseline="0">
          <a:solidFill>
            <a:schemeClr val="tx1">
              <a:lumMod val="65000"/>
              <a:lumOff val="35000"/>
            </a:schemeClr>
          </a:solidFill>
          <a:latin typeface="Arial" pitchFamily="34" charset="0"/>
          <a:ea typeface="+mj-ea"/>
          <a:cs typeface="+mn-cs"/>
        </a:defRPr>
      </a:lvl1pPr>
      <a:lvl2pPr marL="0" indent="0" algn="l" rtl="0" eaLnBrk="1" latinLnBrk="0" hangingPunct="1">
        <a:lnSpc>
          <a:spcPct val="100000"/>
        </a:lnSpc>
        <a:spcBef>
          <a:spcPts val="1200"/>
        </a:spcBef>
        <a:buClr>
          <a:schemeClr val="accent3">
            <a:lumMod val="75000"/>
          </a:schemeClr>
        </a:buClr>
        <a:buSzPct val="90000"/>
        <a:buFontTx/>
        <a:buNone/>
        <a:defRPr kumimoji="0" sz="2800" b="1" kern="1200">
          <a:solidFill>
            <a:srgbClr val="8FC320"/>
          </a:solidFill>
          <a:latin typeface="+mj-ea"/>
          <a:ea typeface="+mj-ea"/>
          <a:cs typeface="+mn-cs"/>
        </a:defRPr>
      </a:lvl2pPr>
      <a:lvl3pPr marL="360000" indent="-360000" algn="l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rgbClr val="AE2A7F"/>
        </a:buClr>
        <a:buSzPct val="90000"/>
        <a:buFontTx/>
        <a:buNone/>
        <a:defRPr kumimoji="0" sz="2500" b="1" u="dottedHeavy" kern="1200" baseline="0">
          <a:solidFill>
            <a:srgbClr val="C67A48"/>
          </a:solidFill>
          <a:latin typeface="+mj-ea"/>
          <a:ea typeface="+mj-ea"/>
          <a:cs typeface="+mn-cs"/>
        </a:defRPr>
      </a:lvl3pPr>
      <a:lvl4pPr marL="0" indent="-288000" algn="l" rtl="0" eaLnBrk="1" latinLnBrk="0" hangingPunct="1">
        <a:lnSpc>
          <a:spcPts val="2600"/>
        </a:lnSpc>
        <a:spcBef>
          <a:spcPts val="800"/>
        </a:spcBef>
        <a:spcAft>
          <a:spcPts val="0"/>
        </a:spcAft>
        <a:buClr>
          <a:srgbClr val="AE2A7F"/>
        </a:buClr>
        <a:buSzPct val="90000"/>
        <a:buFontTx/>
        <a:buNone/>
        <a:defRPr kumimoji="0" sz="1800" kern="1200">
          <a:solidFill>
            <a:schemeClr val="tx1"/>
          </a:solidFill>
          <a:latin typeface="+mj-ea"/>
          <a:ea typeface="+mj-ea"/>
          <a:cs typeface="+mn-cs"/>
        </a:defRPr>
      </a:lvl4pPr>
      <a:lvl5pPr marL="360000" marR="0" indent="-3429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+mj-lt"/>
        <a:buAutoNum type="arabicPeriod"/>
        <a:tabLst/>
        <a:defRPr kumimoji="0" sz="1800" b="0" kern="1200">
          <a:solidFill>
            <a:schemeClr val="tx1"/>
          </a:solidFill>
          <a:latin typeface="+mj-ea"/>
          <a:ea typeface="+mj-ea"/>
          <a:cs typeface="+mn-cs"/>
        </a:defRPr>
      </a:lvl5pPr>
      <a:lvl6pPr marL="360000" indent="-342000" algn="l" rtl="0" eaLnBrk="1" latinLnBrk="0" hangingPunct="1">
        <a:lnSpc>
          <a:spcPct val="100000"/>
        </a:lnSpc>
        <a:spcBef>
          <a:spcPts val="600"/>
        </a:spcBef>
        <a:buClr>
          <a:srgbClr val="C67A48"/>
        </a:buClr>
        <a:buFont typeface="Wingdings" pitchFamily="2" charset="2"/>
        <a:buChar char="n"/>
        <a:defRPr kumimoji="0" sz="1800" kern="1200" baseline="0">
          <a:solidFill>
            <a:schemeClr val="tx1"/>
          </a:solidFill>
          <a:latin typeface="+mn-ea"/>
          <a:ea typeface="+mn-ea"/>
          <a:cs typeface="+mn-cs"/>
        </a:defRPr>
      </a:lvl6pPr>
      <a:lvl7pPr marL="936000" indent="-228600" algn="l" rtl="0" eaLnBrk="1" latinLnBrk="0" hangingPunct="1">
        <a:spcBef>
          <a:spcPts val="600"/>
        </a:spcBef>
        <a:buClrTx/>
        <a:buFont typeface="Wingdings" pitchFamily="2" charset="2"/>
        <a:buChar char="n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7.xml"/><Relationship Id="rId4" Type="http://schemas.openxmlformats.org/officeDocument/2006/relationships/slide" Target="slide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://example.com/elsie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zh-TW" altLang="en-US" dirty="0"/>
              <a:t>建立正規表示式物件</a:t>
            </a:r>
            <a:endParaRPr lang="en-US" altLang="zh-TW" dirty="0"/>
          </a:p>
          <a:p>
            <a:pPr lvl="3"/>
            <a:r>
              <a:rPr lang="zh-TW" altLang="en-US" dirty="0"/>
              <a:t>語法範例：</a:t>
            </a:r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r>
              <a:rPr lang="zh-TW" altLang="en-US" dirty="0"/>
              <a:t>正規表示式物件提供下列的方法：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0808"/>
            <a:ext cx="45720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068960"/>
            <a:ext cx="7945710" cy="2637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3747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en-US" altLang="zh-TW" dirty="0"/>
              <a:t>match() </a:t>
            </a:r>
            <a:r>
              <a:rPr lang="zh-TW" altLang="en-US" dirty="0"/>
              <a:t>方法</a:t>
            </a:r>
          </a:p>
          <a:p>
            <a:pPr lvl="3"/>
            <a:r>
              <a:rPr lang="zh-TW" altLang="en-US" dirty="0"/>
              <a:t>傳回指定的字串中符合正規表示式的字串，直到不符合字元為止，並把結果存入</a:t>
            </a:r>
            <a:r>
              <a:rPr lang="en-US" altLang="zh-TW" dirty="0"/>
              <a:t>match </a:t>
            </a:r>
            <a:r>
              <a:rPr lang="zh-TW" altLang="en-US" dirty="0"/>
              <a:t>物件</a:t>
            </a:r>
            <a:r>
              <a:rPr lang="en-US" altLang="zh-TW" dirty="0"/>
              <a:t>(object) </a:t>
            </a:r>
            <a:r>
              <a:rPr lang="zh-TW" altLang="en-US" dirty="0"/>
              <a:t>之中</a:t>
            </a:r>
            <a:r>
              <a:rPr lang="en-US" altLang="zh-TW" dirty="0"/>
              <a:t>; </a:t>
            </a:r>
            <a:r>
              <a:rPr lang="zh-TW" altLang="en-US" dirty="0"/>
              <a:t>若無符合字元，傳回 </a:t>
            </a:r>
            <a:r>
              <a:rPr lang="en-US" altLang="zh-TW" dirty="0"/>
              <a:t>None</a:t>
            </a:r>
            <a:r>
              <a:rPr lang="zh-TW" altLang="en-US" dirty="0"/>
              <a:t>。</a:t>
            </a:r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r>
              <a:rPr lang="en-US" altLang="zh-TW" dirty="0"/>
              <a:t>match </a:t>
            </a:r>
            <a:r>
              <a:rPr lang="zh-TW" altLang="en-US" dirty="0"/>
              <a:t>的方法如下：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086372"/>
            <a:ext cx="4608512" cy="1181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933056"/>
            <a:ext cx="6923311" cy="2256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869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zh-TW" altLang="en-US" dirty="0"/>
              <a:t>例如：在上例中</a:t>
            </a:r>
            <a:r>
              <a:rPr lang="en-US" altLang="zh-TW" dirty="0"/>
              <a:t>, m=&lt;_</a:t>
            </a:r>
            <a:r>
              <a:rPr lang="en-US" altLang="zh-TW" dirty="0" err="1"/>
              <a:t>sre.SRE_Match</a:t>
            </a:r>
            <a:r>
              <a:rPr lang="en-US" altLang="zh-TW" dirty="0"/>
              <a:t> object; span=(0, 3), match='tem'&gt;</a:t>
            </a:r>
            <a:r>
              <a:rPr lang="zh-TW" altLang="en-US" dirty="0"/>
              <a:t>， 則</a:t>
            </a:r>
            <a:r>
              <a:rPr lang="en-US" altLang="zh-TW" dirty="0"/>
              <a:t>match </a:t>
            </a:r>
            <a:r>
              <a:rPr lang="zh-TW" altLang="en-US" dirty="0"/>
              <a:t>得到的結果如下</a:t>
            </a:r>
            <a:r>
              <a:rPr lang="en-US" altLang="zh-TW" dirty="0"/>
              <a:t>(&lt;match.py&gt;)</a:t>
            </a:r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2"/>
            <a:r>
              <a:rPr lang="en-US" altLang="zh-TW" dirty="0"/>
              <a:t>search() </a:t>
            </a:r>
            <a:r>
              <a:rPr lang="zh-TW" altLang="en-US" dirty="0"/>
              <a:t>方法</a:t>
            </a:r>
          </a:p>
          <a:p>
            <a:pPr lvl="3"/>
            <a:r>
              <a:rPr lang="zh-TW" altLang="en-US" dirty="0"/>
              <a:t>傳回指定的字串中第一組符合正規表示式的字串，並把結果存入</a:t>
            </a:r>
            <a:r>
              <a:rPr lang="en-US" altLang="zh-TW" dirty="0"/>
              <a:t>match </a:t>
            </a:r>
            <a:r>
              <a:rPr lang="zh-TW" altLang="en-US" dirty="0"/>
              <a:t>物件</a:t>
            </a:r>
            <a:r>
              <a:rPr lang="en-US" altLang="zh-TW" dirty="0"/>
              <a:t>(object) </a:t>
            </a:r>
            <a:r>
              <a:rPr lang="zh-TW" altLang="en-US" dirty="0"/>
              <a:t>之中</a:t>
            </a:r>
            <a:r>
              <a:rPr lang="en-US" altLang="zh-TW" dirty="0"/>
              <a:t>; </a:t>
            </a:r>
            <a:r>
              <a:rPr lang="zh-TW" altLang="en-US" dirty="0"/>
              <a:t>若無合法字元，傳回 </a:t>
            </a:r>
            <a:r>
              <a:rPr lang="en-US" altLang="zh-TW" dirty="0"/>
              <a:t>None</a:t>
            </a:r>
            <a:r>
              <a:rPr lang="zh-TW" altLang="en-US" dirty="0"/>
              <a:t>。</a:t>
            </a:r>
          </a:p>
          <a:p>
            <a:pPr lvl="3"/>
            <a:r>
              <a:rPr lang="zh-TW" altLang="en-US" dirty="0"/>
              <a:t>例如：以 </a:t>
            </a:r>
            <a:r>
              <a:rPr lang="en-US" altLang="zh-TW" dirty="0"/>
              <a:t>search </a:t>
            </a:r>
            <a:r>
              <a:rPr lang="zh-TW" altLang="en-US" dirty="0"/>
              <a:t>方法搜尋「 </a:t>
            </a:r>
            <a:r>
              <a:rPr lang="en-US" altLang="zh-TW" dirty="0"/>
              <a:t>3tem12po</a:t>
            </a:r>
            <a:r>
              <a:rPr lang="zh-TW" altLang="en-US" dirty="0"/>
              <a:t>」 字串，得到的 </a:t>
            </a:r>
            <a:r>
              <a:rPr lang="en-US" altLang="zh-TW" dirty="0"/>
              <a:t>match </a:t>
            </a:r>
            <a:r>
              <a:rPr lang="zh-TW" altLang="en-US" dirty="0"/>
              <a:t>結果如下 </a:t>
            </a:r>
            <a:r>
              <a:rPr lang="en-US" altLang="zh-TW" dirty="0"/>
              <a:t>(&lt;search.py&gt;)</a:t>
            </a:r>
          </a:p>
          <a:p>
            <a:pPr lvl="3"/>
            <a:endParaRPr lang="zh-TW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5" y="1412776"/>
            <a:ext cx="4176463" cy="1083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5" y="4509120"/>
            <a:ext cx="6137126" cy="1848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9932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en-US" altLang="zh-TW" dirty="0" err="1"/>
              <a:t>findall</a:t>
            </a:r>
            <a:r>
              <a:rPr lang="en-US" altLang="zh-TW" dirty="0"/>
              <a:t>() </a:t>
            </a:r>
            <a:r>
              <a:rPr lang="zh-TW" altLang="en-US" dirty="0"/>
              <a:t>方法</a:t>
            </a:r>
          </a:p>
          <a:p>
            <a:pPr lvl="3"/>
            <a:r>
              <a:rPr lang="zh-TW" altLang="en-US" dirty="0"/>
              <a:t>傳回指定字串中所有符合正規表示式的字串，並傳回一個串列。例如：以 </a:t>
            </a:r>
            <a:r>
              <a:rPr lang="en-US" altLang="zh-TW" dirty="0" err="1"/>
              <a:t>findall</a:t>
            </a:r>
            <a:r>
              <a:rPr lang="zh-TW" altLang="en-US" dirty="0"/>
              <a:t>方法搜尋「 </a:t>
            </a:r>
            <a:r>
              <a:rPr lang="en-US" altLang="zh-TW" dirty="0"/>
              <a:t>tem12po</a:t>
            </a:r>
            <a:r>
              <a:rPr lang="zh-TW" altLang="en-US" dirty="0"/>
              <a:t>」 字串，得到的 </a:t>
            </a:r>
            <a:r>
              <a:rPr lang="en-US" altLang="zh-TW" dirty="0"/>
              <a:t>['tem', '</a:t>
            </a:r>
            <a:r>
              <a:rPr lang="en-US" altLang="zh-TW" dirty="0" err="1"/>
              <a:t>po</a:t>
            </a:r>
            <a:r>
              <a:rPr lang="en-US" altLang="zh-TW" dirty="0"/>
              <a:t>'] </a:t>
            </a:r>
            <a:r>
              <a:rPr lang="zh-TW" altLang="en-US" dirty="0"/>
              <a:t>的串列結果如下 </a:t>
            </a:r>
            <a:r>
              <a:rPr lang="en-US" altLang="zh-TW" dirty="0"/>
              <a:t>(&lt;findall.py&gt;)</a:t>
            </a:r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2"/>
            <a:r>
              <a:rPr lang="zh-TW" altLang="en-US" dirty="0"/>
              <a:t>範例：使用正規表示式搜尋郵件帳號</a:t>
            </a:r>
          </a:p>
          <a:p>
            <a:pPr lvl="3"/>
            <a:r>
              <a:rPr lang="zh-TW" altLang="en-US" dirty="0"/>
              <a:t>讀取中華電信「</a:t>
            </a:r>
            <a:r>
              <a:rPr lang="en-US" altLang="zh-TW" dirty="0"/>
              <a:t>https://auth.cht.com.tw/ldaps/</a:t>
            </a:r>
            <a:r>
              <a:rPr lang="zh-TW" altLang="en-US" dirty="0"/>
              <a:t>」網站中所有的 </a:t>
            </a:r>
            <a:r>
              <a:rPr lang="en-US" altLang="zh-TW" dirty="0"/>
              <a:t>Email </a:t>
            </a:r>
            <a:r>
              <a:rPr lang="zh-TW" altLang="en-US" dirty="0"/>
              <a:t>帳號。</a:t>
            </a:r>
          </a:p>
          <a:p>
            <a:pPr lvl="3"/>
            <a:endParaRPr lang="zh-TW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2420888"/>
            <a:ext cx="4032448" cy="106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18" y="4637669"/>
            <a:ext cx="7920880" cy="1025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052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5.3.1 HTML </a:t>
            </a:r>
            <a:r>
              <a:rPr lang="zh-TW" altLang="en-US" dirty="0"/>
              <a:t>網頁架構</a:t>
            </a:r>
            <a:endParaRPr lang="en-US" altLang="zh-TW" dirty="0"/>
          </a:p>
          <a:p>
            <a:pPr lvl="3"/>
            <a:r>
              <a:rPr lang="en-US" altLang="zh-TW" dirty="0"/>
              <a:t>HTML </a:t>
            </a:r>
            <a:r>
              <a:rPr lang="zh-TW" altLang="en-US" dirty="0"/>
              <a:t>網頁主要架構如下：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5.3 </a:t>
            </a:r>
            <a:r>
              <a:rPr lang="zh-TW" altLang="en-US" dirty="0"/>
              <a:t>網頁分析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20888"/>
            <a:ext cx="5010467" cy="4123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2173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5.3.2 </a:t>
            </a:r>
            <a:r>
              <a:rPr lang="zh-TW" altLang="en-US" dirty="0"/>
              <a:t>使用</a:t>
            </a:r>
            <a:r>
              <a:rPr lang="en-US" altLang="zh-TW" dirty="0"/>
              <a:t>Google Chrome </a:t>
            </a:r>
            <a:r>
              <a:rPr lang="zh-TW" altLang="en-US" dirty="0"/>
              <a:t>網頁開發人員工具</a:t>
            </a:r>
            <a:endParaRPr lang="en-US" altLang="zh-TW" dirty="0"/>
          </a:p>
          <a:p>
            <a:pPr lvl="3"/>
            <a:r>
              <a:rPr lang="zh-TW" altLang="en-US" dirty="0"/>
              <a:t>以台灣彩券為例，我們希望從網頁中取得即期的賓果開獎結果，請注意：這個結果會隨時改變，因此讀者實際取得的畫面，會和書上畫面不同。操作如下：</a:t>
            </a:r>
          </a:p>
          <a:p>
            <a:pPr lvl="4"/>
            <a:r>
              <a:rPr lang="zh-TW" altLang="en-US" dirty="0"/>
              <a:t>使用 </a:t>
            </a:r>
            <a:r>
              <a:rPr lang="en-US" altLang="zh-TW" dirty="0"/>
              <a:t>Google Chrome </a:t>
            </a:r>
            <a:r>
              <a:rPr lang="zh-TW" altLang="en-US" dirty="0"/>
              <a:t>連結「 </a:t>
            </a:r>
            <a:r>
              <a:rPr lang="en-US" altLang="zh-TW" dirty="0"/>
              <a:t>http://www.taiwanlottery.com.tw/</a:t>
            </a:r>
            <a:r>
              <a:rPr lang="zh-TW" altLang="en-US" dirty="0"/>
              <a:t>」，按 </a:t>
            </a:r>
            <a:r>
              <a:rPr lang="en-US" altLang="zh-TW" dirty="0"/>
              <a:t>F12 </a:t>
            </a:r>
            <a:r>
              <a:rPr lang="zh-TW" altLang="en-US" dirty="0"/>
              <a:t>開啟網頁開發人員工具介面，點選 </a:t>
            </a:r>
            <a:r>
              <a:rPr lang="en-US" altLang="zh-TW" dirty="0"/>
              <a:t>Elements </a:t>
            </a:r>
            <a:r>
              <a:rPr lang="zh-TW" altLang="en-US" dirty="0"/>
              <a:t>頁籤，先將 </a:t>
            </a:r>
            <a:r>
              <a:rPr lang="en-US" altLang="zh-TW" dirty="0"/>
              <a:t>&lt;body&gt; </a:t>
            </a:r>
            <a:r>
              <a:rPr lang="zh-TW" altLang="en-US" dirty="0"/>
              <a:t>標籤展開。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852936"/>
            <a:ext cx="5496098" cy="316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5169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4">
              <a:buFont typeface="+mj-lt"/>
              <a:buAutoNum type="arabicPeriod" startAt="2"/>
            </a:pPr>
            <a:r>
              <a:rPr lang="zh-TW" altLang="en-US" dirty="0"/>
              <a:t>依序展開標籤 </a:t>
            </a:r>
            <a:r>
              <a:rPr lang="en-US" altLang="zh-TW" dirty="0"/>
              <a:t>&lt;form&gt; / &lt;div id=:</a:t>
            </a:r>
            <a:r>
              <a:rPr lang="en-US" altLang="zh-TW" dirty="0" err="1"/>
              <a:t>wrapper_overflow</a:t>
            </a:r>
            <a:r>
              <a:rPr lang="en-US" altLang="zh-TW" dirty="0"/>
              <a:t>"&gt; / &lt;</a:t>
            </a:r>
            <a:r>
              <a:rPr lang="en-US" altLang="zh-TW" dirty="0" err="1"/>
              <a:t>divid</a:t>
            </a:r>
            <a:r>
              <a:rPr lang="en-US" altLang="zh-TW" dirty="0"/>
              <a:t>="</a:t>
            </a:r>
            <a:r>
              <a:rPr lang="en-US" altLang="zh-TW" dirty="0" err="1"/>
              <a:t>rightdown</a:t>
            </a:r>
            <a:r>
              <a:rPr lang="en-US" altLang="zh-TW" dirty="0"/>
              <a:t>"&gt; / &lt;div class="contents_box01"&gt; / &lt;div class=ball_box01"&gt;</a:t>
            </a:r>
            <a:r>
              <a:rPr lang="zh-TW" altLang="en-US" dirty="0"/>
              <a:t>即可看到近期賓果開獎結果。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00808"/>
            <a:ext cx="7808735" cy="3044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2874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5.3.3 </a:t>
            </a:r>
            <a:r>
              <a:rPr lang="zh-TW" altLang="en-US" dirty="0"/>
              <a:t>使用網頁原始碼搜尋</a:t>
            </a:r>
          </a:p>
          <a:p>
            <a:pPr lvl="3"/>
            <a:r>
              <a:rPr lang="zh-TW" altLang="en-US" dirty="0"/>
              <a:t>另一種方式，在網頁上按滑鼠右鍵， 在快顯功能表中 </a:t>
            </a:r>
            <a:r>
              <a:rPr lang="zh-TW" altLang="en-US" b="1" dirty="0"/>
              <a:t>按檢視網頁原始碼</a:t>
            </a:r>
            <a:r>
              <a:rPr lang="en-US" altLang="zh-TW" b="1" dirty="0"/>
              <a:t>(V) </a:t>
            </a:r>
            <a:r>
              <a:rPr lang="zh-TW" altLang="en-US" dirty="0"/>
              <a:t>開啟網頁原始碼視窗。</a:t>
            </a:r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r>
              <a:rPr lang="zh-TW" altLang="en-US" dirty="0"/>
              <a:t>按 </a:t>
            </a:r>
            <a:r>
              <a:rPr lang="en-US" altLang="zh-TW" b="1" dirty="0"/>
              <a:t>CTRL + F </a:t>
            </a:r>
            <a:r>
              <a:rPr lang="zh-TW" altLang="en-US" dirty="0"/>
              <a:t>打開搜尋視窗，輸入關鍵字，例如輸入「第</a:t>
            </a:r>
            <a:r>
              <a:rPr lang="en-US" altLang="zh-TW" dirty="0"/>
              <a:t>105051801 </a:t>
            </a:r>
            <a:r>
              <a:rPr lang="zh-TW" altLang="en-US" dirty="0"/>
              <a:t>期」。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988840"/>
            <a:ext cx="3960440" cy="1844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293096"/>
            <a:ext cx="5174729" cy="209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6963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5.3.4 </a:t>
            </a:r>
            <a:r>
              <a:rPr lang="zh-TW" altLang="en-US" dirty="0"/>
              <a:t>使用</a:t>
            </a:r>
            <a:r>
              <a:rPr lang="en-US" altLang="zh-TW" dirty="0" err="1"/>
              <a:t>Beautifulsoup</a:t>
            </a:r>
            <a:r>
              <a:rPr lang="en-US" altLang="zh-TW" dirty="0"/>
              <a:t> </a:t>
            </a:r>
            <a:r>
              <a:rPr lang="zh-TW" altLang="en-US" dirty="0"/>
              <a:t>網頁解析套件</a:t>
            </a:r>
            <a:endParaRPr lang="en-US" altLang="zh-TW" dirty="0"/>
          </a:p>
          <a:p>
            <a:pPr lvl="2"/>
            <a:r>
              <a:rPr lang="zh-TW" altLang="en-US" dirty="0"/>
              <a:t>使用 </a:t>
            </a:r>
            <a:r>
              <a:rPr lang="en-US" altLang="zh-TW" dirty="0" err="1"/>
              <a:t>BeautifulSoup</a:t>
            </a:r>
            <a:endParaRPr lang="en-US" altLang="zh-TW" dirty="0"/>
          </a:p>
          <a:p>
            <a:pPr lvl="3"/>
            <a:r>
              <a:rPr lang="zh-TW" altLang="en-US" dirty="0"/>
              <a:t>語法範例如下：</a:t>
            </a:r>
            <a:endParaRPr lang="en-US" altLang="zh-TW" dirty="0"/>
          </a:p>
          <a:p>
            <a:pPr lvl="3"/>
            <a:endParaRPr lang="en-US" altLang="zh-TW" dirty="0"/>
          </a:p>
          <a:p>
            <a:pPr lvl="3"/>
            <a:r>
              <a:rPr lang="zh-TW" altLang="en-US" dirty="0"/>
              <a:t>例如：建立 </a:t>
            </a:r>
            <a:r>
              <a:rPr lang="en-US" altLang="zh-TW" dirty="0" err="1"/>
              <a:t>BeautifulSoup</a:t>
            </a:r>
            <a:r>
              <a:rPr lang="en-US" altLang="zh-TW" dirty="0"/>
              <a:t> </a:t>
            </a:r>
            <a:r>
              <a:rPr lang="zh-TW" altLang="en-US" dirty="0"/>
              <a:t>型別物件 </a:t>
            </a:r>
            <a:r>
              <a:rPr lang="en-US" altLang="zh-TW" dirty="0" err="1"/>
              <a:t>sp</a:t>
            </a:r>
            <a:r>
              <a:rPr lang="zh-TW" altLang="en-US" dirty="0"/>
              <a:t>，解析「</a:t>
            </a:r>
            <a:r>
              <a:rPr lang="en-US" altLang="zh-TW" dirty="0"/>
              <a:t>http://www.taiwanlottery.com.tw</a:t>
            </a:r>
            <a:r>
              <a:rPr lang="zh-TW" altLang="en-US" dirty="0"/>
              <a:t>」網頁原始碼。</a:t>
            </a:r>
            <a:r>
              <a:rPr lang="en-US" altLang="zh-TW" dirty="0"/>
              <a:t>(&lt;beautifulsoup01.py&gt;)</a:t>
            </a:r>
            <a:endParaRPr lang="zh-TW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76872"/>
            <a:ext cx="67246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19" y="3496045"/>
            <a:ext cx="6670699" cy="1431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869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en-US" altLang="zh-TW" dirty="0" err="1"/>
              <a:t>Beautifulsoup</a:t>
            </a:r>
            <a:r>
              <a:rPr lang="en-US" altLang="zh-TW" dirty="0"/>
              <a:t> </a:t>
            </a:r>
            <a:r>
              <a:rPr lang="zh-TW" altLang="en-US" dirty="0"/>
              <a:t>的屬性和方法</a:t>
            </a:r>
          </a:p>
          <a:p>
            <a:pPr lvl="3"/>
            <a:r>
              <a:rPr lang="en-US" altLang="zh-TW" dirty="0" err="1"/>
              <a:t>BeautifulSoup</a:t>
            </a:r>
            <a:r>
              <a:rPr lang="en-US" altLang="zh-TW" dirty="0"/>
              <a:t> </a:t>
            </a:r>
            <a:r>
              <a:rPr lang="zh-TW" altLang="en-US" dirty="0"/>
              <a:t>常用的屬性和方法如下：</a:t>
            </a:r>
            <a:r>
              <a:rPr lang="en-US" altLang="zh-TW" dirty="0"/>
              <a:t>( </a:t>
            </a:r>
            <a:r>
              <a:rPr lang="zh-TW" altLang="en-US" dirty="0"/>
              <a:t>表中假設已建立 </a:t>
            </a:r>
            <a:r>
              <a:rPr lang="en-US" altLang="zh-TW" dirty="0" err="1"/>
              <a:t>BeautifulSoup</a:t>
            </a:r>
            <a:r>
              <a:rPr lang="en-US" altLang="zh-TW" dirty="0"/>
              <a:t> </a:t>
            </a:r>
            <a:r>
              <a:rPr lang="zh-TW" altLang="en-US" dirty="0"/>
              <a:t>型別物件 </a:t>
            </a:r>
            <a:r>
              <a:rPr lang="en-US" altLang="zh-TW" dirty="0" err="1"/>
              <a:t>sp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060848"/>
            <a:ext cx="8268097" cy="316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9932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TW" dirty="0">
                <a:hlinkClick r:id="rId2" action="ppaction://hlinksldjump"/>
              </a:rPr>
              <a:t>5.1 </a:t>
            </a:r>
            <a:r>
              <a:rPr lang="zh-TW" altLang="en-US" dirty="0">
                <a:hlinkClick r:id="rId2" action="ppaction://hlinksldjump"/>
              </a:rPr>
              <a:t>網址解析</a:t>
            </a:r>
            <a:endParaRPr lang="en-US" altLang="zh-TW" dirty="0"/>
          </a:p>
          <a:p>
            <a:r>
              <a:rPr lang="en-US" altLang="zh-TW" dirty="0">
                <a:hlinkClick r:id="rId3" action="ppaction://hlinksldjump"/>
              </a:rPr>
              <a:t>5.2 </a:t>
            </a:r>
            <a:r>
              <a:rPr lang="zh-TW" altLang="en-US" dirty="0">
                <a:hlinkClick r:id="rId3" action="ppaction://hlinksldjump"/>
              </a:rPr>
              <a:t>網頁資料擷取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>
                <a:hlinkClick r:id="rId4" action="ppaction://hlinksldjump"/>
              </a:rPr>
              <a:t>5.3 </a:t>
            </a:r>
            <a:r>
              <a:rPr lang="zh-TW" altLang="en-US" dirty="0">
                <a:hlinkClick r:id="rId4" action="ppaction://hlinksldjump"/>
              </a:rPr>
              <a:t>網頁分析</a:t>
            </a:r>
            <a:endParaRPr lang="en-US" altLang="zh-TW" dirty="0"/>
          </a:p>
          <a:p>
            <a:r>
              <a:rPr lang="en-US" altLang="zh-TW" dirty="0">
                <a:hlinkClick r:id="rId5" action="ppaction://hlinksldjump"/>
              </a:rPr>
              <a:t>5.4 </a:t>
            </a:r>
            <a:r>
              <a:rPr lang="zh-TW" altLang="en-US" dirty="0">
                <a:hlinkClick r:id="rId5" action="ppaction://hlinksldjump"/>
              </a:rPr>
              <a:t>網路爬蟲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6"/>
          </p:nvPr>
        </p:nvSpPr>
        <p:spPr>
          <a:xfrm>
            <a:off x="3347864" y="404664"/>
            <a:ext cx="5510416" cy="2303686"/>
          </a:xfrm>
        </p:spPr>
        <p:txBody>
          <a:bodyPr/>
          <a:lstStyle/>
          <a:p>
            <a:pPr>
              <a:lnSpc>
                <a:spcPts val="1800"/>
              </a:lnSpc>
            </a:pPr>
            <a:r>
              <a:rPr lang="zh-TW" altLang="en-US" sz="1400" dirty="0"/>
              <a:t>許多人都非常喜歡使用</a:t>
            </a:r>
            <a:r>
              <a:rPr lang="en-US" altLang="zh-TW" sz="1400" dirty="0"/>
              <a:t>Python </a:t>
            </a:r>
            <a:r>
              <a:rPr lang="zh-TW" altLang="en-US" sz="1400" dirty="0"/>
              <a:t>在網頁上收集資料，不僅擷取方便，分析統計的功能也十分齊全。</a:t>
            </a:r>
          </a:p>
          <a:p>
            <a:pPr>
              <a:lnSpc>
                <a:spcPts val="1800"/>
              </a:lnSpc>
            </a:pPr>
            <a:r>
              <a:rPr lang="zh-TW" altLang="en-US" sz="1400" dirty="0"/>
              <a:t>利用 </a:t>
            </a:r>
            <a:r>
              <a:rPr lang="en-US" altLang="zh-TW" sz="1400" dirty="0"/>
              <a:t>Python </a:t>
            </a:r>
            <a:r>
              <a:rPr lang="zh-TW" altLang="en-US" sz="1400" dirty="0"/>
              <a:t>的 </a:t>
            </a:r>
            <a:r>
              <a:rPr lang="en-US" altLang="zh-TW" sz="1400" dirty="0" err="1"/>
              <a:t>urllib</a:t>
            </a:r>
            <a:r>
              <a:rPr lang="en-US" altLang="zh-TW" sz="1400" dirty="0"/>
              <a:t> </a:t>
            </a:r>
            <a:r>
              <a:rPr lang="zh-TW" altLang="en-US" sz="1400" dirty="0"/>
              <a:t>套件中 </a:t>
            </a:r>
            <a:r>
              <a:rPr lang="en-US" altLang="zh-TW" sz="1400" dirty="0" err="1"/>
              <a:t>urlparse</a:t>
            </a:r>
            <a:r>
              <a:rPr lang="en-US" altLang="zh-TW" sz="1400" dirty="0"/>
              <a:t> </a:t>
            </a:r>
            <a:r>
              <a:rPr lang="zh-TW" altLang="en-US" sz="1400" dirty="0"/>
              <a:t>函式，可以輕易解析指定網址的內容，在接收傳回的 </a:t>
            </a:r>
            <a:r>
              <a:rPr lang="en-US" altLang="zh-TW" sz="1400" dirty="0" err="1"/>
              <a:t>ParseResult</a:t>
            </a:r>
            <a:r>
              <a:rPr lang="en-US" altLang="zh-TW" sz="1400" dirty="0"/>
              <a:t> </a:t>
            </a:r>
            <a:r>
              <a:rPr lang="zh-TW" altLang="en-US" sz="1400" dirty="0"/>
              <a:t>物件後，即可透過其屬性取出網址中各項有用的資訊。</a:t>
            </a:r>
          </a:p>
          <a:p>
            <a:pPr>
              <a:lnSpc>
                <a:spcPts val="1800"/>
              </a:lnSpc>
            </a:pPr>
            <a:r>
              <a:rPr lang="en-US" altLang="zh-TW" sz="1400" dirty="0"/>
              <a:t>Python </a:t>
            </a:r>
            <a:r>
              <a:rPr lang="zh-TW" altLang="en-US" sz="1400" dirty="0"/>
              <a:t>可以進一步使用 </a:t>
            </a:r>
            <a:r>
              <a:rPr lang="en-US" altLang="zh-TW" sz="1400" dirty="0"/>
              <a:t>requests </a:t>
            </a:r>
            <a:r>
              <a:rPr lang="zh-TW" altLang="en-US" sz="1400" dirty="0"/>
              <a:t>函式讀取網頁原始碼，再利用相關語法或正規表示式搜尋取得符合的資料。</a:t>
            </a:r>
          </a:p>
          <a:p>
            <a:pPr>
              <a:lnSpc>
                <a:spcPts val="1800"/>
              </a:lnSpc>
            </a:pPr>
            <a:r>
              <a:rPr lang="zh-TW" altLang="en-US" sz="1400" dirty="0"/>
              <a:t>如果擷取的資料更複雜，</a:t>
            </a:r>
            <a:r>
              <a:rPr lang="en-US" altLang="zh-TW" sz="1400" dirty="0"/>
              <a:t>Python </a:t>
            </a:r>
            <a:r>
              <a:rPr lang="zh-TW" altLang="en-US" sz="1400" dirty="0"/>
              <a:t>可以藉由功能更為強大的網頁解析工具：</a:t>
            </a:r>
            <a:r>
              <a:rPr lang="en-US" altLang="zh-TW" sz="1400" dirty="0" err="1"/>
              <a:t>Beautifulsoup</a:t>
            </a:r>
            <a:r>
              <a:rPr lang="zh-TW" altLang="en-US" sz="1400" dirty="0"/>
              <a:t>，針對特定的網頁及目標加以擷取與分析。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TW" altLang="en-US" dirty="0"/>
              <a:t>網頁資料擷取與分析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/>
              <a:t>05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90309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en-US" altLang="zh-TW" dirty="0"/>
              <a:t>find()</a:t>
            </a:r>
            <a:r>
              <a:rPr lang="zh-TW" altLang="en-US" dirty="0"/>
              <a:t>、</a:t>
            </a:r>
            <a:r>
              <a:rPr lang="en-US" altLang="zh-TW" dirty="0" err="1"/>
              <a:t>find_all</a:t>
            </a:r>
            <a:r>
              <a:rPr lang="en-US" altLang="zh-TW" dirty="0"/>
              <a:t>() </a:t>
            </a:r>
            <a:r>
              <a:rPr lang="zh-TW" altLang="en-US" dirty="0"/>
              <a:t>方法</a:t>
            </a:r>
          </a:p>
          <a:p>
            <a:pPr lvl="3"/>
            <a:r>
              <a:rPr lang="en-US" altLang="zh-TW" dirty="0"/>
              <a:t>find() </a:t>
            </a:r>
            <a:r>
              <a:rPr lang="zh-TW" altLang="en-US" dirty="0"/>
              <a:t>方法會傳回第一個符合條件的標籤，找到會傳回一個字串，如果找不到則傳回 </a:t>
            </a:r>
            <a:r>
              <a:rPr lang="en-US" altLang="zh-TW" dirty="0"/>
              <a:t>None</a:t>
            </a:r>
            <a:r>
              <a:rPr lang="zh-TW" altLang="en-US" dirty="0"/>
              <a:t>。</a:t>
            </a:r>
          </a:p>
          <a:p>
            <a:pPr lvl="3"/>
            <a:r>
              <a:rPr lang="en-US" altLang="zh-TW" dirty="0" err="1"/>
              <a:t>find_all</a:t>
            </a:r>
            <a:r>
              <a:rPr lang="en-US" altLang="zh-TW" dirty="0"/>
              <a:t>() </a:t>
            </a:r>
            <a:r>
              <a:rPr lang="zh-TW" altLang="en-US" dirty="0"/>
              <a:t>方法則會傳回有所符合條件的標籤，找到會傳回一個串列，如果找不到則傳回空的串列。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8052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en-US" altLang="zh-TW" dirty="0"/>
              <a:t>select </a:t>
            </a:r>
            <a:r>
              <a:rPr lang="zh-TW" altLang="en-US" dirty="0"/>
              <a:t>方法</a:t>
            </a:r>
          </a:p>
          <a:p>
            <a:pPr lvl="3"/>
            <a:r>
              <a:rPr lang="en-US" altLang="zh-TW" dirty="0"/>
              <a:t>select </a:t>
            </a:r>
            <a:r>
              <a:rPr lang="zh-TW" altLang="en-US" dirty="0"/>
              <a:t>方法以 </a:t>
            </a:r>
            <a:r>
              <a:rPr lang="en-US" altLang="zh-TW" dirty="0"/>
              <a:t>CSS </a:t>
            </a:r>
            <a:r>
              <a:rPr lang="zh-TW" altLang="en-US" dirty="0"/>
              <a:t>選擇器的方式，讀取指定的資料，它的傳回值是串列。</a:t>
            </a:r>
          </a:p>
          <a:p>
            <a:pPr lvl="3"/>
            <a:r>
              <a:rPr lang="zh-TW" altLang="en-US" dirty="0"/>
              <a:t>例如：讀取 </a:t>
            </a:r>
            <a:r>
              <a:rPr lang="en-US" altLang="zh-TW" dirty="0"/>
              <a:t>&lt;title&gt; </a:t>
            </a:r>
            <a:r>
              <a:rPr lang="zh-TW" altLang="en-US" dirty="0"/>
              <a:t>的內容。</a:t>
            </a:r>
            <a:endParaRPr lang="en-US" altLang="zh-TW" dirty="0"/>
          </a:p>
          <a:p>
            <a:pPr lvl="3"/>
            <a:endParaRPr lang="en-US" altLang="zh-TW" dirty="0"/>
          </a:p>
          <a:p>
            <a:pPr lvl="3"/>
            <a:r>
              <a:rPr lang="en-US" altLang="zh-TW" dirty="0"/>
              <a:t>select </a:t>
            </a:r>
            <a:r>
              <a:rPr lang="zh-TW" altLang="en-US" dirty="0"/>
              <a:t>方法可以讀取指定的 </a:t>
            </a:r>
            <a:r>
              <a:rPr lang="en-US" altLang="zh-TW" dirty="0"/>
              <a:t>id</a:t>
            </a:r>
            <a:r>
              <a:rPr lang="zh-TW" altLang="en-US" dirty="0"/>
              <a:t>，因為 </a:t>
            </a:r>
            <a:r>
              <a:rPr lang="en-US" altLang="zh-TW" dirty="0"/>
              <a:t>id </a:t>
            </a:r>
            <a:r>
              <a:rPr lang="zh-TW" altLang="en-US" dirty="0"/>
              <a:t>是唯一，因此讀取最明確 。例如：讀取</a:t>
            </a:r>
            <a:r>
              <a:rPr lang="en-US" altLang="zh-TW" dirty="0"/>
              <a:t>id </a:t>
            </a:r>
            <a:r>
              <a:rPr lang="zh-TW" altLang="en-US" dirty="0"/>
              <a:t>為 </a:t>
            </a:r>
            <a:r>
              <a:rPr lang="en-US" altLang="zh-TW" dirty="0" err="1"/>
              <a:t>rightdown</a:t>
            </a:r>
            <a:r>
              <a:rPr lang="en-US" altLang="zh-TW" dirty="0"/>
              <a:t> </a:t>
            </a:r>
            <a:r>
              <a:rPr lang="zh-TW" altLang="en-US" dirty="0"/>
              <a:t>的網頁原始碼內容，請記得 </a:t>
            </a:r>
            <a:r>
              <a:rPr lang="en-US" altLang="zh-TW" dirty="0"/>
              <a:t>id </a:t>
            </a:r>
            <a:r>
              <a:rPr lang="zh-TW" altLang="en-US" dirty="0"/>
              <a:t>前必須加上「</a:t>
            </a:r>
            <a:r>
              <a:rPr lang="en-US" altLang="zh-TW" dirty="0"/>
              <a:t>#</a:t>
            </a:r>
            <a:r>
              <a:rPr lang="zh-TW" altLang="en-US" dirty="0"/>
              <a:t>」字號。</a:t>
            </a:r>
            <a:endParaRPr lang="en-US" altLang="zh-TW" dirty="0"/>
          </a:p>
          <a:p>
            <a:pPr lvl="3"/>
            <a:endParaRPr lang="en-US" altLang="zh-TW" dirty="0"/>
          </a:p>
          <a:p>
            <a:pPr lvl="3"/>
            <a:r>
              <a:rPr lang="zh-TW" altLang="en-US" dirty="0"/>
              <a:t>使用 </a:t>
            </a:r>
            <a:r>
              <a:rPr lang="en-US" altLang="zh-TW" dirty="0" err="1"/>
              <a:t>css</a:t>
            </a:r>
            <a:r>
              <a:rPr lang="en-US" altLang="zh-TW" dirty="0"/>
              <a:t> </a:t>
            </a:r>
            <a:r>
              <a:rPr lang="zh-TW" altLang="en-US" dirty="0"/>
              <a:t>類別名稱 </a:t>
            </a:r>
            <a:r>
              <a:rPr lang="en-US" altLang="zh-TW" dirty="0"/>
              <a:t>title </a:t>
            </a:r>
            <a:r>
              <a:rPr lang="zh-TW" altLang="en-US" dirty="0"/>
              <a:t>尋找。例如：</a:t>
            </a:r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r>
              <a:rPr lang="zh-TW" altLang="en-US" dirty="0"/>
              <a:t>也可以使用 </a:t>
            </a:r>
            <a:r>
              <a:rPr lang="en-US" altLang="zh-TW" dirty="0"/>
              <a:t>tag </a:t>
            </a:r>
            <a:r>
              <a:rPr lang="zh-TW" altLang="en-US" dirty="0"/>
              <a:t>標籤逐層尋找。例如：</a:t>
            </a:r>
            <a:endParaRPr lang="en-US" altLang="zh-TW" dirty="0"/>
          </a:p>
          <a:p>
            <a:pPr lvl="3"/>
            <a:endParaRPr lang="zh-TW" altLang="en-US" dirty="0"/>
          </a:p>
          <a:p>
            <a:endParaRPr lang="zh-TW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04864"/>
            <a:ext cx="502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69" y="3429000"/>
            <a:ext cx="55721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84" y="4365104"/>
            <a:ext cx="624840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84" y="5805264"/>
            <a:ext cx="574357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5169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zh-TW" altLang="en-US" dirty="0"/>
              <a:t>為了方便解說， 我們以例子來說明。假設 </a:t>
            </a:r>
            <a:r>
              <a:rPr lang="en-US" altLang="zh-TW" dirty="0"/>
              <a:t>HTML </a:t>
            </a:r>
            <a:r>
              <a:rPr lang="zh-TW" altLang="en-US" dirty="0"/>
              <a:t>原始碼如下， 並建立</a:t>
            </a:r>
            <a:r>
              <a:rPr lang="en-US" altLang="zh-TW" dirty="0" err="1"/>
              <a:t>BeautifulSoup</a:t>
            </a:r>
            <a:r>
              <a:rPr lang="en-US" altLang="zh-TW" dirty="0"/>
              <a:t> </a:t>
            </a:r>
            <a:r>
              <a:rPr lang="zh-TW" altLang="en-US" dirty="0"/>
              <a:t>物件 </a:t>
            </a:r>
            <a:r>
              <a:rPr lang="en-US" altLang="zh-TW" dirty="0" err="1"/>
              <a:t>sp</a:t>
            </a:r>
            <a:r>
              <a:rPr lang="zh-TW" altLang="en-US" dirty="0"/>
              <a:t>：</a:t>
            </a:r>
            <a:r>
              <a:rPr lang="en-US" altLang="zh-TW" dirty="0"/>
              <a:t>(&lt;beautifulsoup2.py&gt;)</a:t>
            </a:r>
            <a:endParaRPr lang="zh-TW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84784"/>
            <a:ext cx="6866532" cy="5168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2874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zh-TW" altLang="en-US" dirty="0"/>
              <a:t>以 </a:t>
            </a:r>
            <a:r>
              <a:rPr lang="en-US" altLang="zh-TW" dirty="0" err="1"/>
              <a:t>sp.find</a:t>
            </a:r>
            <a:r>
              <a:rPr lang="en-US" altLang="zh-TW" dirty="0"/>
              <a:t>('b') </a:t>
            </a:r>
            <a:r>
              <a:rPr lang="zh-TW" altLang="en-US" dirty="0"/>
              <a:t>可以取得 </a:t>
            </a:r>
            <a:r>
              <a:rPr lang="en-US" altLang="zh-TW" dirty="0"/>
              <a:t>&lt;b&gt; </a:t>
            </a:r>
            <a:r>
              <a:rPr lang="zh-TW" altLang="en-US" dirty="0"/>
              <a:t>的標籤內容。</a:t>
            </a:r>
            <a:endParaRPr lang="en-US" altLang="zh-TW" dirty="0"/>
          </a:p>
          <a:p>
            <a:pPr lvl="3"/>
            <a:endParaRPr lang="en-US" altLang="zh-TW" dirty="0"/>
          </a:p>
          <a:p>
            <a:pPr lvl="3"/>
            <a:r>
              <a:rPr lang="zh-TW" altLang="en-US" dirty="0"/>
              <a:t>以 </a:t>
            </a:r>
            <a:r>
              <a:rPr lang="en-US" altLang="zh-TW" dirty="0" err="1"/>
              <a:t>sp.find_all</a:t>
            </a:r>
            <a:r>
              <a:rPr lang="en-US" altLang="zh-TW" dirty="0"/>
              <a:t>('a') </a:t>
            </a:r>
            <a:r>
              <a:rPr lang="zh-TW" altLang="en-US" dirty="0"/>
              <a:t>讀取所有的得 </a:t>
            </a:r>
            <a:r>
              <a:rPr lang="en-US" altLang="zh-TW" dirty="0"/>
              <a:t>&lt;a&gt; </a:t>
            </a:r>
            <a:r>
              <a:rPr lang="zh-TW" altLang="en-US" dirty="0"/>
              <a:t>的標籤內容。</a:t>
            </a:r>
            <a:endParaRPr lang="en-US" altLang="zh-TW" dirty="0"/>
          </a:p>
          <a:p>
            <a:pPr lvl="3"/>
            <a:endParaRPr lang="en-US" altLang="zh-TW" dirty="0"/>
          </a:p>
          <a:p>
            <a:pPr lvl="3"/>
            <a:r>
              <a:rPr lang="zh-TW" altLang="en-US" dirty="0"/>
              <a:t>結果如下：</a:t>
            </a:r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r>
              <a:rPr lang="zh-TW" altLang="en-US" dirty="0"/>
              <a:t>以 </a:t>
            </a:r>
            <a:r>
              <a:rPr lang="en-US" altLang="zh-TW" dirty="0" err="1"/>
              <a:t>find_all</a:t>
            </a:r>
            <a:r>
              <a:rPr lang="en-US" altLang="zh-TW" dirty="0"/>
              <a:t>(tag,{ </a:t>
            </a:r>
            <a:r>
              <a:rPr lang="zh-TW" altLang="en-US" dirty="0"/>
              <a:t>屬性名稱：屬性內容</a:t>
            </a:r>
            <a:r>
              <a:rPr lang="en-US" altLang="zh-TW" dirty="0"/>
              <a:t>}) </a:t>
            </a:r>
            <a:r>
              <a:rPr lang="zh-TW" altLang="en-US" dirty="0"/>
              <a:t>可以讀取標籤中符合的屬性，請注意：第二個參數是字典型別。例如：上例也可以下列程式讀取。</a:t>
            </a:r>
            <a:endParaRPr lang="en-US" altLang="zh-TW" dirty="0"/>
          </a:p>
          <a:p>
            <a:pPr lvl="3"/>
            <a:endParaRPr lang="en-US" altLang="zh-TW" dirty="0"/>
          </a:p>
          <a:p>
            <a:pPr lvl="3"/>
            <a:r>
              <a:rPr lang="zh-TW" altLang="en-US" dirty="0"/>
              <a:t>讀取下一列 </a:t>
            </a:r>
            <a:r>
              <a:rPr lang="en-US" altLang="zh-TW" dirty="0"/>
              <a:t>&lt;a&gt; </a:t>
            </a:r>
            <a:r>
              <a:rPr lang="zh-TW" altLang="en-US" dirty="0"/>
              <a:t>超連結的文字，即取得 </a:t>
            </a:r>
            <a:r>
              <a:rPr lang="en-US" altLang="zh-TW" dirty="0"/>
              <a:t>Elsie</a:t>
            </a:r>
            <a:r>
              <a:rPr lang="zh-TW" altLang="en-US" dirty="0"/>
              <a:t>。</a:t>
            </a:r>
          </a:p>
          <a:p>
            <a:pPr lvl="3"/>
            <a:endParaRPr lang="zh-TW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96752"/>
            <a:ext cx="597217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132856"/>
            <a:ext cx="57340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924944"/>
            <a:ext cx="8358708" cy="90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23" y="4725144"/>
            <a:ext cx="69056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62" y="5597790"/>
            <a:ext cx="8497418" cy="337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6963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zh-TW" altLang="en-US" dirty="0"/>
              <a:t>可以指定屬性名稱為「 </a:t>
            </a:r>
            <a:r>
              <a:rPr lang="en-US" altLang="zh-TW" dirty="0"/>
              <a:t>"</a:t>
            </a:r>
            <a:r>
              <a:rPr lang="en-US" altLang="zh-TW" dirty="0" err="1"/>
              <a:t>href</a:t>
            </a:r>
            <a:r>
              <a:rPr lang="en-US" altLang="zh-TW" dirty="0"/>
              <a:t>"</a:t>
            </a:r>
            <a:r>
              <a:rPr lang="zh-TW" altLang="en-US" dirty="0"/>
              <a:t>」，屬性內容為「 </a:t>
            </a:r>
            <a:r>
              <a:rPr lang="en-US" altLang="zh-TW" dirty="0"/>
              <a:t>"http://example.com/</a:t>
            </a:r>
            <a:r>
              <a:rPr lang="en-US" altLang="zh-TW" dirty="0" err="1"/>
              <a:t>elsie</a:t>
            </a:r>
            <a:r>
              <a:rPr lang="en-US" altLang="zh-TW" dirty="0"/>
              <a:t>"</a:t>
            </a:r>
            <a:r>
              <a:rPr lang="zh-TW" altLang="en-US" dirty="0"/>
              <a:t>」。</a:t>
            </a:r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r>
              <a:rPr lang="zh-TW" altLang="en-US" dirty="0"/>
              <a:t>您應該已想到，使用 </a:t>
            </a:r>
            <a:r>
              <a:rPr lang="en-US" altLang="zh-TW" dirty="0"/>
              <a:t>id </a:t>
            </a:r>
            <a:r>
              <a:rPr lang="zh-TW" altLang="en-US" dirty="0"/>
              <a:t>更好，例如：找尋 </a:t>
            </a:r>
            <a:r>
              <a:rPr lang="en-US" altLang="zh-TW" dirty="0"/>
              <a:t>id="link2" </a:t>
            </a:r>
            <a:r>
              <a:rPr lang="zh-TW" altLang="en-US" dirty="0"/>
              <a:t>的超連結文字內容。</a:t>
            </a:r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r>
              <a:rPr lang="zh-TW" altLang="en-US" dirty="0"/>
              <a:t>或是以 </a:t>
            </a:r>
            <a:r>
              <a:rPr lang="en-US" altLang="zh-TW" dirty="0"/>
              <a:t>select() </a:t>
            </a:r>
            <a:r>
              <a:rPr lang="zh-TW" altLang="en-US" dirty="0"/>
              <a:t>方法，找尋指定的 </a:t>
            </a:r>
            <a:r>
              <a:rPr lang="en-US" altLang="zh-TW" dirty="0"/>
              <a:t>id</a:t>
            </a:r>
            <a:r>
              <a:rPr lang="zh-TW" altLang="en-US" dirty="0"/>
              <a:t>，例如：找尋 </a:t>
            </a:r>
            <a:r>
              <a:rPr lang="en-US" altLang="zh-TW" dirty="0"/>
              <a:t>id="link3" </a:t>
            </a:r>
            <a:r>
              <a:rPr lang="zh-TW" altLang="en-US" dirty="0"/>
              <a:t>的超連結文字內容。</a:t>
            </a:r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r>
              <a:rPr lang="zh-TW" altLang="en-US" dirty="0"/>
              <a:t>也可一次找尋多個標籤，只要建立一個搜尋的串列即可，例如：讀取所有的</a:t>
            </a:r>
            <a:r>
              <a:rPr lang="en-US" altLang="zh-TW" dirty="0"/>
              <a:t>&lt;title&gt; </a:t>
            </a:r>
            <a:r>
              <a:rPr lang="zh-TW" altLang="en-US" dirty="0"/>
              <a:t>和</a:t>
            </a:r>
            <a:r>
              <a:rPr lang="en-US" altLang="zh-TW" dirty="0"/>
              <a:t>&lt;a&gt; </a:t>
            </a:r>
            <a:r>
              <a:rPr lang="zh-TW" altLang="en-US" dirty="0"/>
              <a:t>的標籤。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96752"/>
            <a:ext cx="7804026" cy="65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16" y="2492896"/>
            <a:ext cx="6673276" cy="630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16" y="3933056"/>
            <a:ext cx="5387305" cy="626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04" y="5695304"/>
            <a:ext cx="50768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869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zh-TW" altLang="en-US" dirty="0"/>
              <a:t>讀取屬性內容</a:t>
            </a:r>
          </a:p>
          <a:p>
            <a:pPr lvl="3"/>
            <a:r>
              <a:rPr lang="zh-TW" altLang="en-US" dirty="0"/>
              <a:t>如果要讀取屬性內容，就必須使用 </a:t>
            </a:r>
            <a:r>
              <a:rPr lang="en-US" altLang="zh-TW" dirty="0"/>
              <a:t>get() </a:t>
            </a:r>
            <a:r>
              <a:rPr lang="zh-TW" altLang="en-US" dirty="0"/>
              <a:t>方法，語法如下：</a:t>
            </a:r>
            <a:endParaRPr lang="en-US" altLang="zh-TW" dirty="0"/>
          </a:p>
          <a:p>
            <a:pPr lvl="3"/>
            <a:endParaRPr lang="en-US" altLang="zh-TW" dirty="0"/>
          </a:p>
          <a:p>
            <a:pPr lvl="3"/>
            <a:r>
              <a:rPr lang="zh-TW" altLang="en-US" dirty="0"/>
              <a:t>例如：要讀取下一列 </a:t>
            </a:r>
            <a:r>
              <a:rPr lang="en-US" altLang="zh-TW" dirty="0"/>
              <a:t>&lt;a&gt; </a:t>
            </a:r>
            <a:r>
              <a:rPr lang="zh-TW" altLang="en-US" dirty="0"/>
              <a:t>標籤中的 </a:t>
            </a:r>
            <a:r>
              <a:rPr lang="en-US" altLang="zh-TW" dirty="0" err="1"/>
              <a:t>href</a:t>
            </a:r>
            <a:r>
              <a:rPr lang="en-US" altLang="zh-TW" dirty="0"/>
              <a:t> </a:t>
            </a:r>
            <a:r>
              <a:rPr lang="zh-TW" altLang="en-US" dirty="0"/>
              <a:t>的超連結，即「</a:t>
            </a:r>
            <a:r>
              <a:rPr lang="en-US" altLang="zh-TW" dirty="0">
                <a:hlinkClick r:id="rId2"/>
              </a:rPr>
              <a:t>http://example.com/elsie</a:t>
            </a:r>
            <a:r>
              <a:rPr lang="zh-TW" altLang="en-US" dirty="0"/>
              <a:t>」。</a:t>
            </a:r>
            <a:endParaRPr lang="en-US" altLang="zh-TW" dirty="0"/>
          </a:p>
          <a:p>
            <a:pPr lvl="3"/>
            <a:endParaRPr lang="en-US" altLang="zh-TW" dirty="0"/>
          </a:p>
          <a:p>
            <a:pPr lvl="3"/>
            <a:r>
              <a:rPr lang="zh-TW" altLang="en-US" dirty="0"/>
              <a:t>使用 </a:t>
            </a:r>
            <a:r>
              <a:rPr lang="en-US" altLang="zh-TW" dirty="0" err="1"/>
              <a:t>sp</a:t>
            </a:r>
            <a:r>
              <a:rPr lang="en-US" altLang="zh-TW" dirty="0"/>
              <a:t> </a:t>
            </a:r>
            <a:r>
              <a:rPr lang="zh-TW" altLang="en-US" dirty="0"/>
              <a:t>的 </a:t>
            </a:r>
            <a:r>
              <a:rPr lang="en-US" altLang="zh-TW" dirty="0"/>
              <a:t>find </a:t>
            </a:r>
            <a:r>
              <a:rPr lang="zh-TW" altLang="en-US" dirty="0"/>
              <a:t>找到指定的</a:t>
            </a:r>
            <a:r>
              <a:rPr lang="en-US" altLang="zh-TW" dirty="0"/>
              <a:t>id , </a:t>
            </a:r>
            <a:r>
              <a:rPr lang="zh-TW" altLang="en-US" dirty="0"/>
              <a:t>即可以利用 </a:t>
            </a:r>
            <a:r>
              <a:rPr lang="en-US" altLang="zh-TW" dirty="0"/>
              <a:t>get() </a:t>
            </a:r>
            <a:r>
              <a:rPr lang="zh-TW" altLang="en-US" dirty="0"/>
              <a:t>方法讀取 </a:t>
            </a:r>
            <a:r>
              <a:rPr lang="en-US" altLang="zh-TW" dirty="0" err="1"/>
              <a:t>href</a:t>
            </a:r>
            <a:r>
              <a:rPr lang="en-US" altLang="zh-TW" dirty="0"/>
              <a:t> </a:t>
            </a:r>
            <a:r>
              <a:rPr lang="zh-TW" altLang="en-US" dirty="0"/>
              <a:t>屬性內容。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30289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80087"/>
            <a:ext cx="8253363" cy="31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3933010"/>
            <a:ext cx="7039123" cy="57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9932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zh-TW" altLang="en-US" dirty="0"/>
              <a:t>範例：網頁解析。</a:t>
            </a:r>
          </a:p>
          <a:p>
            <a:pPr lvl="3"/>
            <a:r>
              <a:rPr lang="zh-TW" altLang="en-US" dirty="0"/>
              <a:t>讀取文淵閣工作室網頁中所有的 </a:t>
            </a:r>
            <a:r>
              <a:rPr lang="en-US" altLang="zh-TW" dirty="0"/>
              <a:t>&lt;a&gt; </a:t>
            </a:r>
            <a:r>
              <a:rPr lang="zh-TW" altLang="en-US" dirty="0"/>
              <a:t>超連結，並顯示所有的 </a:t>
            </a:r>
            <a:r>
              <a:rPr lang="en-US" altLang="zh-TW" dirty="0" err="1"/>
              <a:t>href</a:t>
            </a:r>
            <a:r>
              <a:rPr lang="en-US" altLang="zh-TW" dirty="0"/>
              <a:t> </a:t>
            </a:r>
            <a:r>
              <a:rPr lang="zh-TW" altLang="en-US" dirty="0"/>
              <a:t>屬性內容。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700808"/>
            <a:ext cx="5602585" cy="2583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052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5.4.1 </a:t>
            </a:r>
            <a:r>
              <a:rPr lang="zh-TW" altLang="en-US" dirty="0"/>
              <a:t>取得台灣彩券威力彩開獎結果</a:t>
            </a:r>
          </a:p>
          <a:p>
            <a:pPr lvl="3"/>
            <a:r>
              <a:rPr lang="zh-TW" altLang="en-US" dirty="0"/>
              <a:t>現在我們的目標很明顯，就是取回即期威力彩開獎結果，不過因為這個結果會即時改變，因此讀者實際取得的畫面，會和書上的畫面不同，但取回資料的技術則是相同的。</a:t>
            </a:r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5.4 </a:t>
            </a:r>
            <a:r>
              <a:rPr lang="zh-TW" altLang="en-US" dirty="0"/>
              <a:t>網路爬蟲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687" y="2665715"/>
            <a:ext cx="3624436" cy="2135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2173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</a:pPr>
            <a:r>
              <a:rPr lang="zh-TW" altLang="en-US" dirty="0"/>
              <a:t>大部份網站的原始碼，比想像還要複雜，最好的方式是採用逐一讀取。首先利用關鍵字「第</a:t>
            </a:r>
            <a:r>
              <a:rPr lang="en-US" altLang="zh-TW" dirty="0"/>
              <a:t>105000073 </a:t>
            </a:r>
            <a:r>
              <a:rPr lang="zh-TW" altLang="en-US" dirty="0"/>
              <a:t>期」搜尋對應的原始碼，發現這些開獎都集中在</a:t>
            </a:r>
            <a:r>
              <a:rPr lang="en-US" altLang="zh-TW" dirty="0"/>
              <a:t>id="</a:t>
            </a:r>
            <a:r>
              <a:rPr lang="en-US" altLang="zh-TW" dirty="0" err="1"/>
              <a:t>rightdown</a:t>
            </a:r>
            <a:r>
              <a:rPr lang="en-US" altLang="zh-TW" dirty="0"/>
              <a:t>" </a:t>
            </a:r>
            <a:r>
              <a:rPr lang="zh-TW" altLang="en-US" dirty="0"/>
              <a:t>這個 </a:t>
            </a:r>
            <a:r>
              <a:rPr lang="en-US" altLang="zh-TW" dirty="0"/>
              <a:t>&lt;div&gt; </a:t>
            </a:r>
            <a:r>
              <a:rPr lang="zh-TW" altLang="en-US" dirty="0"/>
              <a:t>中。</a:t>
            </a:r>
          </a:p>
          <a:p>
            <a:endParaRPr lang="zh-TW" altLang="en-US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060848"/>
            <a:ext cx="7217268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51694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zh-TW" altLang="en-US" dirty="0"/>
              <a:t>找出「</a:t>
            </a:r>
            <a:r>
              <a:rPr lang="en-US" altLang="zh-TW" dirty="0"/>
              <a:t>id="</a:t>
            </a:r>
            <a:r>
              <a:rPr lang="en-US" altLang="zh-TW" dirty="0" err="1"/>
              <a:t>rightdown</a:t>
            </a:r>
            <a:r>
              <a:rPr lang="en-US" altLang="zh-TW" dirty="0"/>
              <a:t>"</a:t>
            </a:r>
            <a:r>
              <a:rPr lang="zh-TW" altLang="en-US" dirty="0"/>
              <a:t>」 不難，使用 </a:t>
            </a:r>
            <a:r>
              <a:rPr lang="en-US" altLang="zh-TW" dirty="0"/>
              <a:t>select </a:t>
            </a:r>
            <a:r>
              <a:rPr lang="zh-TW" altLang="en-US" dirty="0"/>
              <a:t>就可以明確取得它，並傳回一個串列。</a:t>
            </a:r>
            <a:endParaRPr lang="en-US" altLang="zh-TW" dirty="0"/>
          </a:p>
          <a:p>
            <a:pPr lvl="3"/>
            <a:r>
              <a:rPr lang="zh-TW" altLang="en-US" dirty="0"/>
              <a:t>我們再把目標縮小，因為威力彩開獎包含在 </a:t>
            </a:r>
            <a:r>
              <a:rPr lang="en-US" altLang="zh-TW" dirty="0" err="1"/>
              <a:t>rightdown</a:t>
            </a:r>
            <a:r>
              <a:rPr lang="en-US" altLang="zh-TW" dirty="0"/>
              <a:t> </a:t>
            </a:r>
            <a:r>
              <a:rPr lang="zh-TW" altLang="en-US" dirty="0"/>
              <a:t>這個 </a:t>
            </a:r>
            <a:r>
              <a:rPr lang="en-US" altLang="zh-TW" dirty="0"/>
              <a:t>&lt;div&gt; </a:t>
            </a:r>
            <a:r>
              <a:rPr lang="zh-TW" altLang="en-US" dirty="0"/>
              <a:t>中，它的「</a:t>
            </a:r>
            <a:r>
              <a:rPr lang="en-US" altLang="zh-TW" dirty="0"/>
              <a:t>class="contents_box02"</a:t>
            </a:r>
            <a:r>
              <a:rPr lang="zh-TW" altLang="en-US" dirty="0"/>
              <a:t>」，所以就可以從 </a:t>
            </a:r>
            <a:r>
              <a:rPr lang="en-US" altLang="zh-TW" dirty="0"/>
              <a:t>data1 </a:t>
            </a:r>
            <a:r>
              <a:rPr lang="zh-TW" altLang="en-US" dirty="0"/>
              <a:t>中再找「</a:t>
            </a:r>
            <a:r>
              <a:rPr lang="en-US" altLang="zh-TW" dirty="0"/>
              <a:t>class="contents_box02" </a:t>
            </a:r>
            <a:r>
              <a:rPr lang="zh-TW" altLang="en-US" dirty="0"/>
              <a:t>」的 </a:t>
            </a:r>
            <a:r>
              <a:rPr lang="en-US" altLang="zh-TW" dirty="0"/>
              <a:t>&lt;div&gt;</a:t>
            </a:r>
            <a:r>
              <a:rPr lang="zh-TW" altLang="en-US" dirty="0"/>
              <a:t>。因為 </a:t>
            </a:r>
            <a:r>
              <a:rPr lang="en-US" altLang="zh-TW" dirty="0"/>
              <a:t>data1 </a:t>
            </a:r>
            <a:r>
              <a:rPr lang="zh-TW" altLang="en-US" dirty="0"/>
              <a:t>是串列，必須以 </a:t>
            </a:r>
            <a:r>
              <a:rPr lang="en-US" altLang="zh-TW" dirty="0"/>
              <a:t>data1[0] </a:t>
            </a:r>
            <a:r>
              <a:rPr lang="zh-TW" altLang="en-US" dirty="0"/>
              <a:t>取得串列的元素。</a:t>
            </a:r>
            <a:endParaRPr lang="en-US" altLang="zh-TW" dirty="0"/>
          </a:p>
          <a:p>
            <a:pPr lvl="3"/>
            <a:endParaRPr lang="en-US" altLang="zh-TW" dirty="0"/>
          </a:p>
          <a:p>
            <a:pPr lvl="3"/>
            <a:r>
              <a:rPr lang="zh-TW" altLang="en-US" dirty="0"/>
              <a:t>實際的威力彩開獎號碼又包含在 「</a:t>
            </a:r>
            <a:r>
              <a:rPr lang="en-US" altLang="zh-TW" dirty="0"/>
              <a:t>class="</a:t>
            </a:r>
            <a:r>
              <a:rPr lang="en-US" altLang="zh-TW" dirty="0" err="1"/>
              <a:t>ball_tx</a:t>
            </a:r>
            <a:r>
              <a:rPr lang="zh-TW" altLang="en-US" dirty="0"/>
              <a:t>」 的 </a:t>
            </a:r>
            <a:r>
              <a:rPr lang="en-US" altLang="zh-TW" dirty="0"/>
              <a:t>&lt;div&gt; </a:t>
            </a:r>
            <a:r>
              <a:rPr lang="zh-TW" altLang="en-US" dirty="0"/>
              <a:t>中，所以又必須從</a:t>
            </a:r>
            <a:r>
              <a:rPr lang="en-US" altLang="zh-TW" dirty="0"/>
              <a:t>data2 </a:t>
            </a:r>
            <a:r>
              <a:rPr lang="zh-TW" altLang="en-US" dirty="0"/>
              <a:t>字串中取出這些 </a:t>
            </a:r>
            <a:r>
              <a:rPr lang="en-US" altLang="zh-TW" dirty="0"/>
              <a:t>&lt;div&gt;</a:t>
            </a:r>
            <a:r>
              <a:rPr lang="zh-TW" altLang="en-US" dirty="0"/>
              <a:t>。</a:t>
            </a:r>
            <a:endParaRPr lang="en-US" altLang="zh-TW" dirty="0"/>
          </a:p>
          <a:p>
            <a:pPr lvl="3"/>
            <a:endParaRPr lang="en-US" altLang="zh-TW" dirty="0"/>
          </a:p>
          <a:p>
            <a:pPr lvl="3"/>
            <a:r>
              <a:rPr lang="zh-TW" altLang="en-US" dirty="0"/>
              <a:t>現在 </a:t>
            </a:r>
            <a:r>
              <a:rPr lang="en-US" altLang="zh-TW" dirty="0"/>
              <a:t>data3 </a:t>
            </a:r>
            <a:r>
              <a:rPr lang="zh-TW" altLang="en-US" dirty="0"/>
              <a:t>是一個串列，如果將 </a:t>
            </a:r>
            <a:r>
              <a:rPr lang="en-US" altLang="zh-TW" dirty="0"/>
              <a:t>data3 </a:t>
            </a:r>
            <a:r>
              <a:rPr lang="zh-TW" altLang="en-US" dirty="0"/>
              <a:t>顯示出來，它包含許多的</a:t>
            </a:r>
            <a:r>
              <a:rPr lang="en-US" altLang="zh-TW" dirty="0"/>
              <a:t>&lt;div&gt;</a:t>
            </a:r>
            <a:r>
              <a:rPr lang="zh-TW" altLang="en-US" dirty="0"/>
              <a:t>。</a:t>
            </a:r>
            <a:r>
              <a:rPr lang="en-US" altLang="zh-TW" dirty="0"/>
              <a:t>(&lt;lotto1.py&gt;)</a:t>
            </a:r>
            <a:endParaRPr lang="zh-TW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96752"/>
            <a:ext cx="5638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11" y="2924944"/>
            <a:ext cx="7604521" cy="340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11" y="4149080"/>
            <a:ext cx="773430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701" y="5085184"/>
            <a:ext cx="4680520" cy="1665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2874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zh-TW" altLang="en-US" dirty="0"/>
              <a:t>利用 </a:t>
            </a:r>
            <a:r>
              <a:rPr lang="en-US" altLang="zh-TW" dirty="0"/>
              <a:t>Python </a:t>
            </a:r>
            <a:r>
              <a:rPr lang="zh-TW" altLang="en-US" dirty="0"/>
              <a:t>的 </a:t>
            </a:r>
            <a:r>
              <a:rPr lang="en-US" altLang="zh-TW" dirty="0" err="1"/>
              <a:t>urllib</a:t>
            </a:r>
            <a:r>
              <a:rPr lang="en-US" altLang="zh-TW" dirty="0"/>
              <a:t> </a:t>
            </a:r>
            <a:r>
              <a:rPr lang="zh-TW" altLang="en-US" dirty="0"/>
              <a:t>套件的 </a:t>
            </a:r>
            <a:r>
              <a:rPr lang="en-US" altLang="zh-TW" dirty="0" err="1"/>
              <a:t>urlparse</a:t>
            </a:r>
            <a:r>
              <a:rPr lang="en-US" altLang="zh-TW" dirty="0"/>
              <a:t> </a:t>
            </a:r>
            <a:r>
              <a:rPr lang="zh-TW" altLang="en-US" dirty="0"/>
              <a:t>函式，可以解析網址。它會傳回元組型別的 </a:t>
            </a:r>
            <a:r>
              <a:rPr lang="en-US" altLang="zh-TW" dirty="0" err="1"/>
              <a:t>ParseResult</a:t>
            </a:r>
            <a:r>
              <a:rPr lang="en-US" altLang="zh-TW" dirty="0"/>
              <a:t> </a:t>
            </a:r>
            <a:r>
              <a:rPr lang="zh-TW" altLang="en-US" dirty="0"/>
              <a:t>物件，透過其屬性即可取出網址中各項參數。</a:t>
            </a:r>
          </a:p>
          <a:p>
            <a:pPr lvl="3"/>
            <a:r>
              <a:rPr lang="en-US" altLang="zh-TW" dirty="0" err="1"/>
              <a:t>ParseResult</a:t>
            </a:r>
            <a:r>
              <a:rPr lang="en-US" altLang="zh-TW" dirty="0"/>
              <a:t> </a:t>
            </a:r>
            <a:r>
              <a:rPr lang="zh-TW" altLang="en-US" dirty="0"/>
              <a:t>物件屬性如下表：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5.1 </a:t>
            </a:r>
            <a:r>
              <a:rPr lang="zh-TW" altLang="en-US" dirty="0"/>
              <a:t>網址解析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636912"/>
            <a:ext cx="6804248" cy="3196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68676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zh-TW" altLang="en-US" dirty="0"/>
              <a:t>範例：威力彩開獎</a:t>
            </a:r>
          </a:p>
          <a:p>
            <a:pPr lvl="3"/>
            <a:r>
              <a:rPr lang="zh-TW" altLang="en-US" dirty="0"/>
              <a:t>利用網路爬蟲的技術，取得台灣彩券最近一期的威力彩開獎結果。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628800"/>
            <a:ext cx="7047507" cy="159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6963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5.4.2 </a:t>
            </a:r>
            <a:r>
              <a:rPr lang="zh-TW" altLang="en-US" dirty="0"/>
              <a:t>下載指定網站的圖檔</a:t>
            </a:r>
            <a:endParaRPr lang="en-US" altLang="zh-TW" dirty="0"/>
          </a:p>
          <a:p>
            <a:pPr lvl="2"/>
            <a:r>
              <a:rPr lang="zh-TW" altLang="en-US" dirty="0"/>
              <a:t>範例：網站圖片下載並儲存</a:t>
            </a:r>
          </a:p>
          <a:p>
            <a:pPr lvl="3"/>
            <a:r>
              <a:rPr lang="zh-TW" altLang="en-US" dirty="0"/>
              <a:t>將指定網站所有 </a:t>
            </a:r>
            <a:r>
              <a:rPr lang="en-US" altLang="zh-TW" dirty="0"/>
              <a:t>.jpg </a:t>
            </a:r>
            <a:r>
              <a:rPr lang="zh-TW" altLang="en-US" dirty="0"/>
              <a:t>和 </a:t>
            </a:r>
            <a:r>
              <a:rPr lang="en-US" altLang="zh-TW" dirty="0"/>
              <a:t>.</a:t>
            </a:r>
            <a:r>
              <a:rPr lang="en-US" altLang="zh-TW" dirty="0" err="1"/>
              <a:t>png</a:t>
            </a:r>
            <a:r>
              <a:rPr lang="en-US" altLang="zh-TW" dirty="0"/>
              <a:t> </a:t>
            </a:r>
            <a:r>
              <a:rPr lang="zh-TW" altLang="en-US" dirty="0"/>
              <a:t>的圖檔下載回來並儲存在 </a:t>
            </a:r>
            <a:r>
              <a:rPr lang="en-US" altLang="zh-TW" dirty="0"/>
              <a:t>images </a:t>
            </a:r>
            <a:r>
              <a:rPr lang="zh-TW" altLang="en-US" dirty="0"/>
              <a:t>資料夾中。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38" y="2204864"/>
            <a:ext cx="7560840" cy="2346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869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zh-TW" altLang="en-US" dirty="0"/>
              <a:t>例如：解析行政院環署 </a:t>
            </a:r>
            <a:r>
              <a:rPr lang="en-US" altLang="zh-TW" dirty="0"/>
              <a:t>PM2.5 </a:t>
            </a:r>
            <a:r>
              <a:rPr lang="zh-TW" altLang="en-US" dirty="0"/>
              <a:t>網站。</a:t>
            </a:r>
            <a:r>
              <a:rPr lang="en-US" altLang="zh-TW" dirty="0"/>
              <a:t>(&lt;urlparse.py&gt;)</a:t>
            </a:r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r>
              <a:rPr lang="zh-TW" altLang="en-US" dirty="0"/>
              <a:t>本章範例使用 </a:t>
            </a:r>
            <a:r>
              <a:rPr lang="en-US" altLang="zh-TW" dirty="0" err="1"/>
              <a:t>IPython</a:t>
            </a:r>
            <a:r>
              <a:rPr lang="en-US" altLang="zh-TW" dirty="0"/>
              <a:t> console </a:t>
            </a:r>
            <a:r>
              <a:rPr lang="zh-TW" altLang="en-US" dirty="0"/>
              <a:t>執行。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24744"/>
            <a:ext cx="6696744" cy="2355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933056"/>
            <a:ext cx="5429994" cy="2264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2039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5.2.1 </a:t>
            </a:r>
            <a:r>
              <a:rPr lang="zh-TW" altLang="en-US" dirty="0"/>
              <a:t>使用 </a:t>
            </a:r>
            <a:r>
              <a:rPr lang="en-US" altLang="zh-TW" dirty="0"/>
              <a:t>requests </a:t>
            </a:r>
            <a:r>
              <a:rPr lang="zh-TW" altLang="en-US" dirty="0"/>
              <a:t>讀取網頁原始碼</a:t>
            </a:r>
            <a:endParaRPr lang="en-US" altLang="zh-TW" dirty="0"/>
          </a:p>
          <a:p>
            <a:pPr lvl="3"/>
            <a:r>
              <a:rPr lang="zh-TW" altLang="en-US" dirty="0"/>
              <a:t>例如：以 </a:t>
            </a:r>
            <a:r>
              <a:rPr lang="en-US" altLang="zh-TW" dirty="0"/>
              <a:t>utf-8 </a:t>
            </a:r>
            <a:r>
              <a:rPr lang="zh-TW" altLang="en-US" dirty="0"/>
              <a:t>編碼讀取「文淵閣工作室」的原始碼。</a:t>
            </a:r>
            <a:r>
              <a:rPr lang="en-US" altLang="zh-TW" dirty="0"/>
              <a:t>(&lt;read_eHappy.py&gt;)</a:t>
            </a:r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r>
              <a:rPr lang="zh-TW" altLang="en-US" dirty="0"/>
              <a:t>取得網頁的原始碼後，即可以對原始碼加以處理，例如以每一列分割成串列，並去除跳列字元。</a:t>
            </a:r>
            <a:r>
              <a:rPr lang="en-US" altLang="zh-TW" dirty="0"/>
              <a:t>(&lt;read_eHappy2.py&gt;)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5.2 </a:t>
            </a:r>
            <a:r>
              <a:rPr lang="zh-TW" altLang="en-US" dirty="0"/>
              <a:t>網頁資料擷取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76872"/>
            <a:ext cx="5705252" cy="1395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45" y="4509120"/>
            <a:ext cx="6211297" cy="1958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132880"/>
            <a:ext cx="3735571" cy="195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2173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5.2.2 </a:t>
            </a:r>
            <a:r>
              <a:rPr lang="zh-TW" altLang="en-US" dirty="0"/>
              <a:t>尋找指定的字串</a:t>
            </a:r>
            <a:endParaRPr lang="en-US" altLang="zh-TW" dirty="0"/>
          </a:p>
          <a:p>
            <a:pPr lvl="3"/>
            <a:r>
              <a:rPr lang="zh-TW" altLang="en-US" dirty="0"/>
              <a:t>例如：查詢是否含有「台灣」字串。</a:t>
            </a:r>
            <a:endParaRPr lang="en-US" altLang="zh-TW" dirty="0"/>
          </a:p>
          <a:p>
            <a:pPr lvl="3"/>
            <a:endParaRPr lang="en-US" altLang="zh-TW" dirty="0"/>
          </a:p>
          <a:p>
            <a:pPr lvl="3"/>
            <a:r>
              <a:rPr lang="zh-TW" altLang="en-US" dirty="0"/>
              <a:t>也可以一列一列依序尋找，方便統計該字串出現次序。例如：搜尋雅虎奇摩出現「台灣」字串的次序。</a:t>
            </a:r>
            <a:r>
              <a:rPr lang="en-US" altLang="zh-TW" dirty="0"/>
              <a:t>(&lt;keyWordSearch.py&gt;)</a:t>
            </a:r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3" y="1628800"/>
            <a:ext cx="3528392" cy="555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924944"/>
            <a:ext cx="4316710" cy="2429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16" y="5445224"/>
            <a:ext cx="6836246" cy="96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3747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5.2.3 </a:t>
            </a:r>
            <a:r>
              <a:rPr lang="zh-TW" altLang="en-US" dirty="0"/>
              <a:t>使用正規表示式擷取網頁內容</a:t>
            </a:r>
            <a:endParaRPr lang="en-US" altLang="zh-TW" dirty="0"/>
          </a:p>
          <a:p>
            <a:pPr lvl="2"/>
            <a:r>
              <a:rPr lang="zh-TW" altLang="en-US" dirty="0"/>
              <a:t>常見的正規表示式功能介紹</a:t>
            </a:r>
            <a:endParaRPr lang="en-US" altLang="zh-TW" dirty="0"/>
          </a:p>
          <a:p>
            <a:pPr lvl="2"/>
            <a:endParaRPr lang="zh-TW" altLang="en-US" dirty="0"/>
          </a:p>
        </p:txBody>
      </p:sp>
      <p:grpSp>
        <p:nvGrpSpPr>
          <p:cNvPr id="2" name="群組 1"/>
          <p:cNvGrpSpPr/>
          <p:nvPr/>
        </p:nvGrpSpPr>
        <p:grpSpPr>
          <a:xfrm>
            <a:off x="611560" y="1943913"/>
            <a:ext cx="8104584" cy="4125440"/>
            <a:chOff x="0" y="2028825"/>
            <a:chExt cx="9220200" cy="4949551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028825"/>
              <a:ext cx="9220200" cy="280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57" y="4797151"/>
              <a:ext cx="9144000" cy="218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23747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355692" y="836712"/>
            <a:ext cx="5839376" cy="5793414"/>
            <a:chOff x="-9061" y="947192"/>
            <a:chExt cx="9182100" cy="821055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556792"/>
              <a:ext cx="9163050" cy="7600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061" y="947192"/>
              <a:ext cx="91821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23747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zh-TW" altLang="en-US" dirty="0"/>
              <a:t>正規表示式的範例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539552" y="1409972"/>
            <a:ext cx="8122493" cy="3454981"/>
            <a:chOff x="0" y="2333625"/>
            <a:chExt cx="9382125" cy="4118308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333625"/>
              <a:ext cx="9382125" cy="2190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4" y="4518358"/>
              <a:ext cx="9363076" cy="1933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237478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22203</TotalTime>
  <Words>1534</Words>
  <Application>Microsoft Office PowerPoint</Application>
  <PresentationFormat>如螢幕大小 (4:3)</PresentationFormat>
  <Paragraphs>139</Paragraphs>
  <Slides>31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8" baseType="lpstr">
      <vt:lpstr>微軟正黑體</vt:lpstr>
      <vt:lpstr>新細明體</vt:lpstr>
      <vt:lpstr>Arial</vt:lpstr>
      <vt:lpstr>Arial Black</vt:lpstr>
      <vt:lpstr>Calibri</vt:lpstr>
      <vt:lpstr>Wingdings</vt:lpstr>
      <vt:lpstr>Median</vt:lpstr>
      <vt:lpstr>PowerPoint 簡報</vt:lpstr>
      <vt:lpstr>PowerPoint 簡報</vt:lpstr>
      <vt:lpstr>5.1 網址解析</vt:lpstr>
      <vt:lpstr>PowerPoint 簡報</vt:lpstr>
      <vt:lpstr>5.2 網頁資料擷取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5.3 網頁分析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5.4 網路爬蟲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敲開 Android 的開發大門</dc:title>
  <dc:creator>memi</dc:creator>
  <cp:keywords>ACL040700</cp:keywords>
  <cp:lastModifiedBy>jo</cp:lastModifiedBy>
  <cp:revision>2064</cp:revision>
  <dcterms:created xsi:type="dcterms:W3CDTF">2011-06-06T16:54:13Z</dcterms:created>
  <dcterms:modified xsi:type="dcterms:W3CDTF">2017-09-22T08:55:15Z</dcterms:modified>
</cp:coreProperties>
</file>